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306" r:id="rId4"/>
    <p:sldId id="307" r:id="rId5"/>
    <p:sldId id="308" r:id="rId6"/>
    <p:sldId id="268" r:id="rId7"/>
    <p:sldId id="309" r:id="rId8"/>
    <p:sldId id="310" r:id="rId9"/>
    <p:sldId id="311" r:id="rId10"/>
    <p:sldId id="312" r:id="rId11"/>
    <p:sldId id="313" r:id="rId12"/>
    <p:sldId id="275" r:id="rId13"/>
    <p:sldId id="314" r:id="rId14"/>
    <p:sldId id="305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</p:sldIdLst>
  <p:sldSz cx="9144000" cy="6858000" type="screen4x3"/>
  <p:notesSz cx="6799263" cy="9929813"/>
  <p:embeddedFontLst>
    <p:embeddedFont>
      <p:font typeface="Cabin" panose="020B0803050202020004" pitchFamily="34" charset="0"/>
      <p:regular r:id="rId31"/>
      <p:bold r:id="rId32"/>
      <p:italic r:id="rId33"/>
      <p:boldItalic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h/+ctqXe1DxcwemmQSSOntn7njR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Pearse" initials="SP" lastIdx="1" clrIdx="0">
    <p:extLst>
      <p:ext uri="{19B8F6BF-5375-455C-9EA6-DF929625EA0E}">
        <p15:presenceInfo xmlns:p15="http://schemas.microsoft.com/office/powerpoint/2012/main" userId="Sandra Pear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EDE"/>
    <a:srgbClr val="F39200"/>
    <a:srgbClr val="FFDE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B97C7F-6213-45C9-8FC9-68B2963F8475}">
  <a:tblStyle styleId="{4CB97C7F-6213-45C9-8FC9-68B2963F84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7F42672-7A86-41BF-A75A-8E21A81F4D1D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8" autoAdjust="0"/>
  </p:normalViewPr>
  <p:slideViewPr>
    <p:cSldViewPr snapToGrid="0" showGuides="1">
      <p:cViewPr varScale="1">
        <p:scale>
          <a:sx n="98" d="100"/>
          <a:sy n="98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6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1342" y="0"/>
            <a:ext cx="2946347" cy="49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a27a066c5_1_15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1002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1ba27a066c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:notes"/>
          <p:cNvSpPr txBox="1">
            <a:spLocks noGrp="1"/>
          </p:cNvSpPr>
          <p:nvPr>
            <p:ph type="body" idx="1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021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9110"/>
            <a:ext cx="7772400" cy="14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Clr>
                <a:srgbClr val="2E75B5"/>
              </a:buClr>
            </a:pPr>
            <a:r>
              <a:rPr lang="en-GB" sz="44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br>
              <a:rPr lang="en-GB" sz="32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3200" dirty="0">
              <a:latin typeface="+mn-lt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55" y="248901"/>
            <a:ext cx="1283621" cy="936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7833F7-54CF-9228-C866-97B0CF3E0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703" y="1691489"/>
            <a:ext cx="6858594" cy="3475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3417D1-79CC-9785-083E-9B87AA13C57E}"/>
              </a:ext>
            </a:extLst>
          </p:cNvPr>
          <p:cNvSpPr txBox="1"/>
          <p:nvPr/>
        </p:nvSpPr>
        <p:spPr>
          <a:xfrm>
            <a:off x="2149311" y="1953291"/>
            <a:ext cx="5071621" cy="3231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1   - What’s a healthy family?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2   - A healthy balance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3   - Understanding children’s behaviour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4   - Being a parent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5   - Healthy swaps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6   - Family mealtimes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7   - Negotiating family agreements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6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8   - Children growing older</a:t>
            </a:r>
            <a:endParaRPr lang="en-GB" sz="16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D07BD7-8AFB-2932-EE14-C9883D012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56015"/>
              </p:ext>
            </p:extLst>
          </p:nvPr>
        </p:nvGraphicFramePr>
        <p:xfrm>
          <a:off x="952107" y="1621409"/>
          <a:ext cx="7249213" cy="4782718"/>
        </p:xfrm>
        <a:graphic>
          <a:graphicData uri="http://schemas.openxmlformats.org/drawingml/2006/table">
            <a:tbl>
              <a:tblPr firstRow="1" firstCol="1" bandRow="1"/>
              <a:tblGrid>
                <a:gridCol w="7249213">
                  <a:extLst>
                    <a:ext uri="{9D8B030D-6E8A-4147-A177-3AD203B41FA5}">
                      <a16:colId xmlns:a16="http://schemas.microsoft.com/office/drawing/2014/main" val="785523638"/>
                    </a:ext>
                  </a:extLst>
                </a:gridCol>
              </a:tblGrid>
              <a:tr h="2908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5B9BD5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our children are not with us…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5" marR="37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815727"/>
                  </a:ext>
                </a:extLst>
              </a:tr>
              <a:tr h="261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…where do they eat?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5" marR="37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082627"/>
                  </a:ext>
                </a:extLst>
              </a:tr>
              <a:tr h="1901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5" marR="37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445217"/>
                  </a:ext>
                </a:extLst>
              </a:tr>
              <a:tr h="291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E36C0A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…what do they eat?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855" marR="37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6682521"/>
                  </a:ext>
                </a:extLst>
              </a:tr>
              <a:tr h="1953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E36C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E36C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E36C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E36C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b="1" dirty="0">
                          <a:solidFill>
                            <a:srgbClr val="E36C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855" marR="378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027772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F8077AB3-AAAB-9955-EFC9-A529253B4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058" y="153305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D0A40-7D9B-F0A8-C886-053F52764873}"/>
              </a:ext>
            </a:extLst>
          </p:cNvPr>
          <p:cNvSpPr txBox="1"/>
          <p:nvPr/>
        </p:nvSpPr>
        <p:spPr>
          <a:xfrm>
            <a:off x="1989057" y="443060"/>
            <a:ext cx="6212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E8EDE"/>
                </a:solidFill>
                <a:latin typeface="Cabin" panose="020B0803050202020004" pitchFamily="34" charset="0"/>
              </a:rPr>
              <a:t>Where and What Children Eat</a:t>
            </a:r>
          </a:p>
        </p:txBody>
      </p:sp>
    </p:spTree>
    <p:extLst>
      <p:ext uri="{BB962C8B-B14F-4D97-AF65-F5344CB8AC3E}">
        <p14:creationId xmlns:p14="http://schemas.microsoft.com/office/powerpoint/2010/main" val="1376518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2975E0C-090E-F4C5-672C-89724596FD04}"/>
              </a:ext>
            </a:extLst>
          </p:cNvPr>
          <p:cNvSpPr/>
          <p:nvPr/>
        </p:nvSpPr>
        <p:spPr>
          <a:xfrm>
            <a:off x="1856216" y="1453182"/>
            <a:ext cx="1021080" cy="960120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FFFF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386410-0254-08E0-C63E-0D41D2EB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86" y="1489436"/>
            <a:ext cx="4732254" cy="4685122"/>
          </a:xfrm>
          <a:prstGeom prst="rect">
            <a:avLst/>
          </a:prstGeom>
        </p:spPr>
      </p:pic>
      <p:pic>
        <p:nvPicPr>
          <p:cNvPr id="15" name="Google Shape;113;p4">
            <a:extLst>
              <a:ext uri="{FF2B5EF4-FFF2-40B4-BE49-F238E27FC236}">
                <a16:creationId xmlns:a16="http://schemas.microsoft.com/office/drawing/2014/main" id="{89DD3ED9-3B32-CA07-D366-628CB327D1E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084" y="120592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9AB074-516D-5175-43CC-696C9B2BBA64}"/>
              </a:ext>
            </a:extLst>
          </p:cNvPr>
          <p:cNvSpPr txBox="1"/>
          <p:nvPr/>
        </p:nvSpPr>
        <p:spPr>
          <a:xfrm>
            <a:off x="1695960" y="348792"/>
            <a:ext cx="732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 Behaviour, Feelings and Needs</a:t>
            </a:r>
          </a:p>
        </p:txBody>
      </p:sp>
    </p:spTree>
    <p:extLst>
      <p:ext uri="{BB962C8B-B14F-4D97-AF65-F5344CB8AC3E}">
        <p14:creationId xmlns:p14="http://schemas.microsoft.com/office/powerpoint/2010/main" val="268166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18"/>
          <p:cNvGrpSpPr/>
          <p:nvPr/>
        </p:nvGrpSpPr>
        <p:grpSpPr>
          <a:xfrm>
            <a:off x="1318065" y="1414020"/>
            <a:ext cx="5370173" cy="4714115"/>
            <a:chOff x="4085719" y="2543573"/>
            <a:chExt cx="2520563" cy="2472855"/>
          </a:xfrm>
        </p:grpSpPr>
        <p:sp>
          <p:nvSpPr>
            <p:cNvPr id="210" name="Google Shape;210;p18"/>
            <p:cNvSpPr/>
            <p:nvPr/>
          </p:nvSpPr>
          <p:spPr>
            <a:xfrm>
              <a:off x="4085719" y="2543573"/>
              <a:ext cx="2520550" cy="2472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" name="Google Shape;211;p18"/>
            <p:cNvGrpSpPr/>
            <p:nvPr/>
          </p:nvGrpSpPr>
          <p:grpSpPr>
            <a:xfrm>
              <a:off x="4085719" y="2543573"/>
              <a:ext cx="2520563" cy="2472855"/>
              <a:chOff x="4003954" y="2377534"/>
              <a:chExt cx="2684092" cy="2769314"/>
            </a:xfrm>
          </p:grpSpPr>
          <p:sp>
            <p:nvSpPr>
              <p:cNvPr id="212" name="Google Shape;212;p18"/>
              <p:cNvSpPr/>
              <p:nvPr/>
            </p:nvSpPr>
            <p:spPr>
              <a:xfrm>
                <a:off x="4003954" y="2377534"/>
                <a:ext cx="2684075" cy="27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" name="Google Shape;213;p18"/>
              <p:cNvGrpSpPr/>
              <p:nvPr/>
            </p:nvGrpSpPr>
            <p:grpSpPr>
              <a:xfrm>
                <a:off x="4003954" y="2377534"/>
                <a:ext cx="2684092" cy="2769314"/>
                <a:chOff x="10072" y="-35621"/>
                <a:chExt cx="2684233" cy="2769527"/>
              </a:xfrm>
            </p:grpSpPr>
            <p:sp>
              <p:nvSpPr>
                <p:cNvPr id="214" name="Google Shape;214;p18"/>
                <p:cNvSpPr/>
                <p:nvPr/>
              </p:nvSpPr>
              <p:spPr>
                <a:xfrm>
                  <a:off x="10072" y="0"/>
                  <a:ext cx="2684225" cy="273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8"/>
                <p:cNvSpPr/>
                <p:nvPr/>
              </p:nvSpPr>
              <p:spPr>
                <a:xfrm>
                  <a:off x="558794" y="-35621"/>
                  <a:ext cx="2084705" cy="2187575"/>
                </a:xfrm>
                <a:prstGeom prst="rect">
                  <a:avLst/>
                </a:prstGeom>
                <a:solidFill>
                  <a:srgbClr val="FFFFFF"/>
                </a:solidFill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1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 </a:t>
                  </a:r>
                  <a:endParaRPr sz="11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16" name="Google Shape;216;p18"/>
                <p:cNvCxnSpPr/>
                <p:nvPr/>
              </p:nvCxnSpPr>
              <p:spPr>
                <a:xfrm>
                  <a:off x="1659467" y="0"/>
                  <a:ext cx="0" cy="2187575"/>
                </a:xfrm>
                <a:prstGeom prst="straightConnector1">
                  <a:avLst/>
                </a:prstGeom>
                <a:noFill/>
                <a:ln w="12700" cap="flat" cmpd="sng">
                  <a:solidFill>
                    <a:srgbClr val="4472C4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17" name="Google Shape;217;p18"/>
                <p:cNvCxnSpPr/>
                <p:nvPr/>
              </p:nvCxnSpPr>
              <p:spPr>
                <a:xfrm>
                  <a:off x="609600" y="1140178"/>
                  <a:ext cx="208470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dash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218" name="Google Shape;218;p18"/>
                <p:cNvSpPr/>
                <p:nvPr/>
              </p:nvSpPr>
              <p:spPr>
                <a:xfrm>
                  <a:off x="688586" y="2472267"/>
                  <a:ext cx="1569166" cy="26163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i="1" dirty="0">
                      <a:solidFill>
                        <a:srgbClr val="3E8EDE"/>
                      </a:solidFill>
                      <a:latin typeface="Cabin" panose="020B0803050202020004" pitchFamily="34" charset="0"/>
                      <a:sym typeface="Arial"/>
                    </a:rPr>
                    <a:t>Being Responsive</a:t>
                  </a:r>
                  <a:endParaRPr sz="1600" dirty="0">
                    <a:solidFill>
                      <a:srgbClr val="3E8EDE"/>
                    </a:solidFill>
                    <a:latin typeface="Cabin" panose="020B08030502020200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8"/>
                <p:cNvSpPr/>
                <p:nvPr/>
              </p:nvSpPr>
              <p:spPr>
                <a:xfrm rot="-5400000">
                  <a:off x="-649111" y="1371589"/>
                  <a:ext cx="1580000" cy="26163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600" i="1" dirty="0">
                      <a:solidFill>
                        <a:srgbClr val="3E8EDE"/>
                      </a:solidFill>
                      <a:latin typeface="Cabin" panose="020B0803050202020004" pitchFamily="34" charset="0"/>
                      <a:sym typeface="Arial"/>
                    </a:rPr>
                    <a:t>Being in Charge</a:t>
                  </a:r>
                  <a:endParaRPr sz="1600" dirty="0">
                    <a:solidFill>
                      <a:srgbClr val="3E8EDE"/>
                    </a:solidFill>
                    <a:latin typeface="Cabin" panose="020B0803050202020004" pitchFamily="34" charset="0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20" name="Google Shape;220;p18"/>
                <p:cNvCxnSpPr/>
                <p:nvPr/>
              </p:nvCxnSpPr>
              <p:spPr>
                <a:xfrm>
                  <a:off x="462844" y="0"/>
                  <a:ext cx="0" cy="218757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1" name="Google Shape;221;p18"/>
                <p:cNvCxnSpPr/>
                <p:nvPr/>
              </p:nvCxnSpPr>
              <p:spPr>
                <a:xfrm rot="10800000">
                  <a:off x="259644" y="0"/>
                  <a:ext cx="196033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2" name="Google Shape;222;p18"/>
                <p:cNvCxnSpPr/>
                <p:nvPr/>
              </p:nvCxnSpPr>
              <p:spPr>
                <a:xfrm>
                  <a:off x="259644" y="0"/>
                  <a:ext cx="196033" cy="218757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3" name="Google Shape;223;p18"/>
                <p:cNvCxnSpPr/>
                <p:nvPr/>
              </p:nvCxnSpPr>
              <p:spPr>
                <a:xfrm>
                  <a:off x="609600" y="2269067"/>
                  <a:ext cx="2084705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18"/>
                <p:cNvCxnSpPr/>
                <p:nvPr/>
              </p:nvCxnSpPr>
              <p:spPr>
                <a:xfrm>
                  <a:off x="2694305" y="2269067"/>
                  <a:ext cx="0" cy="20682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18"/>
                <p:cNvCxnSpPr/>
                <p:nvPr/>
              </p:nvCxnSpPr>
              <p:spPr>
                <a:xfrm>
                  <a:off x="620286" y="2269067"/>
                  <a:ext cx="2074019" cy="216995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472C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</p:grpSp>
      </p:grpSp>
      <p:sp>
        <p:nvSpPr>
          <p:cNvPr id="226" name="Google Shape;226;p18"/>
          <p:cNvSpPr txBox="1"/>
          <p:nvPr/>
        </p:nvSpPr>
        <p:spPr>
          <a:xfrm>
            <a:off x="2157983" y="253456"/>
            <a:ext cx="58430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2E75B5"/>
                </a:solidFill>
                <a:latin typeface="Cabin"/>
                <a:ea typeface="Cabin"/>
                <a:cs typeface="Cabin"/>
                <a:sym typeface="Cabin"/>
              </a:rPr>
              <a:t>        </a:t>
            </a:r>
            <a:r>
              <a:rPr lang="en-GB" sz="4000" b="1" dirty="0">
                <a:solidFill>
                  <a:srgbClr val="3E8EDE"/>
                </a:solidFill>
                <a:latin typeface="Cabin"/>
                <a:ea typeface="Cabin"/>
                <a:cs typeface="Cabin"/>
                <a:sym typeface="Cabin"/>
              </a:rPr>
              <a:t>Parenting Styles</a:t>
            </a:r>
            <a:endParaRPr sz="4000" b="1" dirty="0">
              <a:solidFill>
                <a:srgbClr val="3E8EDE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803BC-830C-9943-777F-C8F6EB5E7ECD}"/>
              </a:ext>
            </a:extLst>
          </p:cNvPr>
          <p:cNvSpPr txBox="1"/>
          <p:nvPr/>
        </p:nvSpPr>
        <p:spPr>
          <a:xfrm>
            <a:off x="2479248" y="1522149"/>
            <a:ext cx="358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E8EDE"/>
                </a:solidFill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AA8DD-DD83-002D-0651-C23D2378FA7B}"/>
              </a:ext>
            </a:extLst>
          </p:cNvPr>
          <p:cNvSpPr txBox="1"/>
          <p:nvPr/>
        </p:nvSpPr>
        <p:spPr>
          <a:xfrm>
            <a:off x="6127433" y="1522148"/>
            <a:ext cx="258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E8EDE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FF6B9-6264-4089-C68C-7451C98C52AC}"/>
              </a:ext>
            </a:extLst>
          </p:cNvPr>
          <p:cNvSpPr txBox="1"/>
          <p:nvPr/>
        </p:nvSpPr>
        <p:spPr>
          <a:xfrm>
            <a:off x="2450981" y="4732265"/>
            <a:ext cx="32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E8EDE"/>
                </a:solidFill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ED2BF-149C-3167-A5F4-86F56C239559}"/>
              </a:ext>
            </a:extLst>
          </p:cNvPr>
          <p:cNvSpPr txBox="1"/>
          <p:nvPr/>
        </p:nvSpPr>
        <p:spPr>
          <a:xfrm>
            <a:off x="6099152" y="4732265"/>
            <a:ext cx="197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E8EDE"/>
                </a:solidFill>
              </a:rPr>
              <a:t>B</a:t>
            </a:r>
          </a:p>
        </p:txBody>
      </p:sp>
      <p:pic>
        <p:nvPicPr>
          <p:cNvPr id="9" name="Google Shape;113;p4">
            <a:extLst>
              <a:ext uri="{FF2B5EF4-FFF2-40B4-BE49-F238E27FC236}">
                <a16:creationId xmlns:a16="http://schemas.microsoft.com/office/drawing/2014/main" id="{37F4150F-0B30-381E-7877-1359455B4A4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631" y="221259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71C339-37CE-C1A0-A708-BED26B621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87371"/>
              </p:ext>
            </p:extLst>
          </p:nvPr>
        </p:nvGraphicFramePr>
        <p:xfrm>
          <a:off x="1018096" y="1611983"/>
          <a:ext cx="7249212" cy="4867974"/>
        </p:xfrm>
        <a:graphic>
          <a:graphicData uri="http://schemas.openxmlformats.org/drawingml/2006/table">
            <a:tbl>
              <a:tblPr firstRow="1" firstCol="1" bandRow="1"/>
              <a:tblGrid>
                <a:gridCol w="2416173">
                  <a:extLst>
                    <a:ext uri="{9D8B030D-6E8A-4147-A177-3AD203B41FA5}">
                      <a16:colId xmlns:a16="http://schemas.microsoft.com/office/drawing/2014/main" val="1224913840"/>
                    </a:ext>
                  </a:extLst>
                </a:gridCol>
                <a:gridCol w="2416173">
                  <a:extLst>
                    <a:ext uri="{9D8B030D-6E8A-4147-A177-3AD203B41FA5}">
                      <a16:colId xmlns:a16="http://schemas.microsoft.com/office/drawing/2014/main" val="451080582"/>
                    </a:ext>
                  </a:extLst>
                </a:gridCol>
                <a:gridCol w="2416866">
                  <a:extLst>
                    <a:ext uri="{9D8B030D-6E8A-4147-A177-3AD203B41FA5}">
                      <a16:colId xmlns:a16="http://schemas.microsoft.com/office/drawing/2014/main" val="811445481"/>
                    </a:ext>
                  </a:extLst>
                </a:gridCol>
              </a:tblGrid>
              <a:tr h="644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3E8EDE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Aerobic activities</a:t>
                      </a:r>
                      <a:endParaRPr lang="en-GB" sz="2000" dirty="0">
                        <a:solidFill>
                          <a:srgbClr val="3E8EDE"/>
                        </a:solidFill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74" marR="30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F392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 that strengthen muscles</a:t>
                      </a:r>
                      <a:endParaRPr lang="en-GB" sz="2000" dirty="0">
                        <a:solidFill>
                          <a:srgbClr val="F39200"/>
                        </a:solidFill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74" marR="30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Activities that strengthen bones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74" marR="30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186651"/>
                  </a:ext>
                </a:extLst>
              </a:tr>
              <a:tr h="4110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600" dirty="0">
                        <a:solidFill>
                          <a:srgbClr val="3E8EDE"/>
                        </a:solidFill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3E8EDE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Dancing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3E8EDE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Football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74" marR="30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600" dirty="0">
                        <a:solidFill>
                          <a:srgbClr val="F39200"/>
                        </a:solidFill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F392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Swinging on playground equipment</a:t>
                      </a:r>
                    </a:p>
                  </a:txBody>
                  <a:tcPr marL="30474" marR="30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en-GB" sz="1600" dirty="0">
                        <a:solidFill>
                          <a:srgbClr val="7030A0"/>
                        </a:solidFill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Hopping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74" marR="304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743101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05623DE7-FC02-E827-E9F8-1A6814575B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85" y="261994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35AD2B-71EB-8049-3563-F96071FDD498}"/>
              </a:ext>
            </a:extLst>
          </p:cNvPr>
          <p:cNvSpPr txBox="1"/>
          <p:nvPr/>
        </p:nvSpPr>
        <p:spPr>
          <a:xfrm>
            <a:off x="2083323" y="261994"/>
            <a:ext cx="6183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Ideas for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416760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EBE26-5B6B-874B-63D6-61DF8D7F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70" y="365127"/>
            <a:ext cx="5090474" cy="832078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Guided Choice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3844C63-6B03-B44D-B69F-52B098C62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132737"/>
              </p:ext>
            </p:extLst>
          </p:nvPr>
        </p:nvGraphicFramePr>
        <p:xfrm>
          <a:off x="989814" y="1690689"/>
          <a:ext cx="7211506" cy="43260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{4CB97C7F-6213-45C9-8FC9-68B2963F8475}</a:tableStyleId>
              </a:tblPr>
              <a:tblGrid>
                <a:gridCol w="2321331">
                  <a:extLst>
                    <a:ext uri="{9D8B030D-6E8A-4147-A177-3AD203B41FA5}">
                      <a16:colId xmlns:a16="http://schemas.microsoft.com/office/drawing/2014/main" val="2398995123"/>
                    </a:ext>
                  </a:extLst>
                </a:gridCol>
                <a:gridCol w="2329568">
                  <a:extLst>
                    <a:ext uri="{9D8B030D-6E8A-4147-A177-3AD203B41FA5}">
                      <a16:colId xmlns:a16="http://schemas.microsoft.com/office/drawing/2014/main" val="196353691"/>
                    </a:ext>
                  </a:extLst>
                </a:gridCol>
                <a:gridCol w="2560607">
                  <a:extLst>
                    <a:ext uri="{9D8B030D-6E8A-4147-A177-3AD203B41FA5}">
                      <a16:colId xmlns:a16="http://schemas.microsoft.com/office/drawing/2014/main" val="3281469201"/>
                    </a:ext>
                  </a:extLst>
                </a:gridCol>
              </a:tblGrid>
              <a:tr h="527257">
                <a:tc>
                  <a:txBody>
                    <a:bodyPr/>
                    <a:lstStyle/>
                    <a:p>
                      <a:pPr algn="ctr"/>
                      <a:r>
                        <a:rPr lang="en-GB" sz="2300" dirty="0"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300" b="1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No choice</a:t>
                      </a:r>
                      <a:endParaRPr lang="en-GB" sz="2300" b="1" dirty="0">
                        <a:solidFill>
                          <a:srgbClr val="FF0000"/>
                        </a:solidFill>
                        <a:effectLst/>
                        <a:latin typeface="Cabin" panose="020B08030502020200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Guided  choice               </a:t>
                      </a:r>
                      <a:endParaRPr lang="en-GB" sz="2300" b="1" dirty="0">
                        <a:solidFill>
                          <a:srgbClr val="00B050"/>
                        </a:solidFill>
                        <a:effectLst/>
                        <a:latin typeface="Cabin" panose="020B08030502020200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300" b="1" dirty="0">
                          <a:solidFill>
                            <a:srgbClr val="FF33CC"/>
                          </a:solidFill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Too much choice</a:t>
                      </a:r>
                      <a:endParaRPr lang="en-GB" sz="2300" b="1" dirty="0">
                        <a:solidFill>
                          <a:srgbClr val="FF33CC"/>
                        </a:solidFill>
                        <a:effectLst/>
                        <a:latin typeface="Cabin" panose="020B08030502020200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551269"/>
                  </a:ext>
                </a:extLst>
              </a:tr>
              <a:tr h="379880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 are going to the park.               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bin" panose="020B08030502020200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We are off to the park would you like to walk or ride your scooter?</a:t>
                      </a:r>
                      <a:endParaRPr lang="en-GB" sz="1600" dirty="0">
                        <a:solidFill>
                          <a:srgbClr val="00B050"/>
                        </a:solidFill>
                        <a:effectLst/>
                        <a:latin typeface="Cabin" panose="020B08030502020200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600" dirty="0">
                          <a:solidFill>
                            <a:srgbClr val="FF33CC"/>
                          </a:solidFill>
                          <a:effectLst/>
                          <a:latin typeface="Cabin" panose="020B08030502020200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What would you like to do this afternoon?</a:t>
                      </a:r>
                      <a:endParaRPr lang="en-GB" sz="1600" dirty="0">
                        <a:solidFill>
                          <a:srgbClr val="FF33CC"/>
                        </a:solidFill>
                        <a:effectLst/>
                        <a:latin typeface="Cabin" panose="020B08030502020200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102045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63A3CA37-29C7-16FC-A5F2-C18F83E0F3A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003" y="313123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09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AA5E980-CBDA-A9AA-72C6-BBF4AE125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32584"/>
              </p:ext>
            </p:extLst>
          </p:nvPr>
        </p:nvGraphicFramePr>
        <p:xfrm>
          <a:off x="989815" y="1649692"/>
          <a:ext cx="7268066" cy="4720549"/>
        </p:xfrm>
        <a:graphic>
          <a:graphicData uri="http://schemas.openxmlformats.org/drawingml/2006/table">
            <a:tbl>
              <a:tblPr firstRow="1" firstCol="1" bandRow="1"/>
              <a:tblGrid>
                <a:gridCol w="1453474">
                  <a:extLst>
                    <a:ext uri="{9D8B030D-6E8A-4147-A177-3AD203B41FA5}">
                      <a16:colId xmlns:a16="http://schemas.microsoft.com/office/drawing/2014/main" val="3045011174"/>
                    </a:ext>
                  </a:extLst>
                </a:gridCol>
                <a:gridCol w="1453474">
                  <a:extLst>
                    <a:ext uri="{9D8B030D-6E8A-4147-A177-3AD203B41FA5}">
                      <a16:colId xmlns:a16="http://schemas.microsoft.com/office/drawing/2014/main" val="799643589"/>
                    </a:ext>
                  </a:extLst>
                </a:gridCol>
                <a:gridCol w="1453474">
                  <a:extLst>
                    <a:ext uri="{9D8B030D-6E8A-4147-A177-3AD203B41FA5}">
                      <a16:colId xmlns:a16="http://schemas.microsoft.com/office/drawing/2014/main" val="3308389210"/>
                    </a:ext>
                  </a:extLst>
                </a:gridCol>
                <a:gridCol w="1453474">
                  <a:extLst>
                    <a:ext uri="{9D8B030D-6E8A-4147-A177-3AD203B41FA5}">
                      <a16:colId xmlns:a16="http://schemas.microsoft.com/office/drawing/2014/main" val="3992202777"/>
                    </a:ext>
                  </a:extLst>
                </a:gridCol>
                <a:gridCol w="1454170">
                  <a:extLst>
                    <a:ext uri="{9D8B030D-6E8A-4147-A177-3AD203B41FA5}">
                      <a16:colId xmlns:a16="http://schemas.microsoft.com/office/drawing/2014/main" val="262165666"/>
                    </a:ext>
                  </a:extLst>
                </a:gridCol>
              </a:tblGrid>
              <a:tr h="961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Name of food/drink product: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Saturated Fat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Sugar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000" b="1" dirty="0">
                          <a:solidFill>
                            <a:srgbClr val="0070C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Salt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299286"/>
                  </a:ext>
                </a:extLst>
              </a:tr>
              <a:tr h="1208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134620"/>
                  </a:ext>
                </a:extLst>
              </a:tr>
              <a:tr h="1275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437647"/>
                  </a:ext>
                </a:extLst>
              </a:tr>
              <a:tr h="1275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188" marR="491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4385688"/>
                  </a:ext>
                </a:extLst>
              </a:tr>
            </a:tbl>
          </a:graphicData>
        </a:graphic>
      </p:graphicFrame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BCEE02DF-731C-94A7-F150-5D3AF9E1F9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308" y="265470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F1FB4-C35D-7671-D329-9B398BB57D2F}"/>
              </a:ext>
            </a:extLst>
          </p:cNvPr>
          <p:cNvSpPr txBox="1"/>
          <p:nvPr/>
        </p:nvSpPr>
        <p:spPr>
          <a:xfrm>
            <a:off x="1772239" y="348793"/>
            <a:ext cx="6485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3E8EDE"/>
                </a:solidFill>
                <a:latin typeface="Cabin" panose="020B0803050202020004" pitchFamily="34" charset="0"/>
              </a:rPr>
              <a:t>        </a:t>
            </a:r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Looking at Labels</a:t>
            </a:r>
          </a:p>
        </p:txBody>
      </p:sp>
    </p:spTree>
    <p:extLst>
      <p:ext uri="{BB962C8B-B14F-4D97-AF65-F5344CB8AC3E}">
        <p14:creationId xmlns:p14="http://schemas.microsoft.com/office/powerpoint/2010/main" val="2852149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8021A4-EBC2-046F-BFA5-C28B8B3559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56175"/>
              </p:ext>
            </p:extLst>
          </p:nvPr>
        </p:nvGraphicFramePr>
        <p:xfrm>
          <a:off x="989814" y="1536569"/>
          <a:ext cx="7164372" cy="5059437"/>
        </p:xfrm>
        <a:graphic>
          <a:graphicData uri="http://schemas.openxmlformats.org/drawingml/2006/table">
            <a:tbl>
              <a:tblPr firstRow="1" firstCol="1" bandRow="1"/>
              <a:tblGrid>
                <a:gridCol w="3582186">
                  <a:extLst>
                    <a:ext uri="{9D8B030D-6E8A-4147-A177-3AD203B41FA5}">
                      <a16:colId xmlns:a16="http://schemas.microsoft.com/office/drawing/2014/main" val="2123321511"/>
                    </a:ext>
                  </a:extLst>
                </a:gridCol>
                <a:gridCol w="3582186">
                  <a:extLst>
                    <a:ext uri="{9D8B030D-6E8A-4147-A177-3AD203B41FA5}">
                      <a16:colId xmlns:a16="http://schemas.microsoft.com/office/drawing/2014/main" val="324728159"/>
                    </a:ext>
                  </a:extLst>
                </a:gridCol>
              </a:tblGrid>
              <a:tr h="4242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C45911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Snack/Drink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Healthy Swap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534056"/>
                  </a:ext>
                </a:extLst>
              </a:tr>
              <a:tr h="46351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509156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8BD464E0-3ACD-96E7-56EA-564314E8C7F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003" y="261994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B1CEBF-B23A-A010-83F3-EF088098C8D1}"/>
              </a:ext>
            </a:extLst>
          </p:cNvPr>
          <p:cNvSpPr txBox="1"/>
          <p:nvPr/>
        </p:nvSpPr>
        <p:spPr>
          <a:xfrm>
            <a:off x="2017336" y="345316"/>
            <a:ext cx="5901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3E8EDE"/>
                </a:solidFill>
                <a:latin typeface="Cabin" panose="020B0803050202020004" pitchFamily="34" charset="0"/>
              </a:rPr>
              <a:t>        </a:t>
            </a:r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Healthy Swaps</a:t>
            </a:r>
          </a:p>
        </p:txBody>
      </p:sp>
    </p:spTree>
    <p:extLst>
      <p:ext uri="{BB962C8B-B14F-4D97-AF65-F5344CB8AC3E}">
        <p14:creationId xmlns:p14="http://schemas.microsoft.com/office/powerpoint/2010/main" val="298178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C25A2CCC-A1A8-64E4-A693-381446060E6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0045" y="261994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A805BC-CB83-F20B-4B57-61273D24EEC9}"/>
              </a:ext>
            </a:extLst>
          </p:cNvPr>
          <p:cNvSpPr txBox="1"/>
          <p:nvPr/>
        </p:nvSpPr>
        <p:spPr>
          <a:xfrm>
            <a:off x="2026763" y="499621"/>
            <a:ext cx="6174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  What’s the Question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BE47C-813C-2147-42BA-0AF362DC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762" y="1659118"/>
            <a:ext cx="5861461" cy="419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35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2E16DF-6A69-2B46-683F-07A19F443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36208"/>
              </p:ext>
            </p:extLst>
          </p:nvPr>
        </p:nvGraphicFramePr>
        <p:xfrm>
          <a:off x="952107" y="1606302"/>
          <a:ext cx="7220932" cy="4848677"/>
        </p:xfrm>
        <a:graphic>
          <a:graphicData uri="http://schemas.openxmlformats.org/drawingml/2006/table">
            <a:tbl>
              <a:tblPr firstRow="1" firstCol="1" bandRow="1"/>
              <a:tblGrid>
                <a:gridCol w="7220932">
                  <a:extLst>
                    <a:ext uri="{9D8B030D-6E8A-4147-A177-3AD203B41FA5}">
                      <a16:colId xmlns:a16="http://schemas.microsoft.com/office/drawing/2014/main" val="196930760"/>
                    </a:ext>
                  </a:extLst>
                </a:gridCol>
              </a:tblGrid>
              <a:tr h="9363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2300" b="1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Mealtimes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b="1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Challenges and Frustrations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571" marR="19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911115"/>
                  </a:ext>
                </a:extLst>
              </a:tr>
              <a:tr h="38486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571" marR="19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835541"/>
                  </a:ext>
                </a:extLst>
              </a:tr>
            </a:tbl>
          </a:graphicData>
        </a:graphic>
      </p:graphicFrame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E181E31F-DC95-523F-6B22-3D85BA74A3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418" y="261995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933521-2BB4-977D-E363-F8829CA943C4}"/>
              </a:ext>
            </a:extLst>
          </p:cNvPr>
          <p:cNvSpPr txBox="1"/>
          <p:nvPr/>
        </p:nvSpPr>
        <p:spPr>
          <a:xfrm>
            <a:off x="2045616" y="261995"/>
            <a:ext cx="6033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3E8EDE"/>
                </a:solidFill>
                <a:latin typeface="Cabin" panose="020B0803050202020004" pitchFamily="34" charset="0"/>
              </a:rPr>
              <a:t>    </a:t>
            </a:r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Family Mealtimes</a:t>
            </a:r>
          </a:p>
        </p:txBody>
      </p:sp>
    </p:spTree>
    <p:extLst>
      <p:ext uri="{BB962C8B-B14F-4D97-AF65-F5344CB8AC3E}">
        <p14:creationId xmlns:p14="http://schemas.microsoft.com/office/powerpoint/2010/main" val="221793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BC04D51-B46F-8866-AE1E-681AAD000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34840"/>
              </p:ext>
            </p:extLst>
          </p:nvPr>
        </p:nvGraphicFramePr>
        <p:xfrm>
          <a:off x="999241" y="1518544"/>
          <a:ext cx="7145518" cy="4819462"/>
        </p:xfrm>
        <a:graphic>
          <a:graphicData uri="http://schemas.openxmlformats.org/drawingml/2006/table">
            <a:tbl>
              <a:tblPr firstRow="1" firstCol="1" bandRow="1"/>
              <a:tblGrid>
                <a:gridCol w="7145518">
                  <a:extLst>
                    <a:ext uri="{9D8B030D-6E8A-4147-A177-3AD203B41FA5}">
                      <a16:colId xmlns:a16="http://schemas.microsoft.com/office/drawing/2014/main" val="169823921"/>
                    </a:ext>
                  </a:extLst>
                </a:gridCol>
              </a:tblGrid>
              <a:tr h="9119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23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Magic Wand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Happy healthy family mealtimes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571" marR="19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471679"/>
                  </a:ext>
                </a:extLst>
              </a:tr>
              <a:tr h="38194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9571" marR="195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2660001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65C24A89-4CA1-0FDC-A9E6-82D4DBF39A0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803" y="227481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BE4A6E-7602-AC0C-9A13-D718FA6B865A}"/>
              </a:ext>
            </a:extLst>
          </p:cNvPr>
          <p:cNvSpPr txBox="1"/>
          <p:nvPr/>
        </p:nvSpPr>
        <p:spPr>
          <a:xfrm>
            <a:off x="1695959" y="372359"/>
            <a:ext cx="714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E8EDE"/>
                </a:solidFill>
                <a:latin typeface="Cabin" panose="020B0803050202020004" pitchFamily="34" charset="0"/>
              </a:rPr>
              <a:t> Magic Wand – Family Mealtimes</a:t>
            </a:r>
          </a:p>
        </p:txBody>
      </p:sp>
    </p:spTree>
    <p:extLst>
      <p:ext uri="{BB962C8B-B14F-4D97-AF65-F5344CB8AC3E}">
        <p14:creationId xmlns:p14="http://schemas.microsoft.com/office/powerpoint/2010/main" val="34283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295422" y="346066"/>
            <a:ext cx="87360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9BD5"/>
              </a:buClr>
              <a:buSzPct val="74074"/>
              <a:buFont typeface="Arial"/>
              <a:buNone/>
            </a:pPr>
            <a:r>
              <a:rPr lang="en-GB" sz="49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  <a:t>   </a:t>
            </a:r>
            <a:r>
              <a:rPr lang="en-GB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  <a:t>Our Group Guidelines</a:t>
            </a:r>
            <a:br>
              <a:rPr lang="en-GB" sz="24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en-GB" sz="2400" b="1" dirty="0">
                <a:solidFill>
                  <a:srgbClr val="5B9BD5"/>
                </a:solidFill>
                <a:latin typeface="Cabin"/>
                <a:ea typeface="Cabin"/>
                <a:cs typeface="Cabin"/>
                <a:sym typeface="Cabin"/>
              </a:rPr>
            </a:br>
            <a:endParaRPr sz="1800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961652" y="1296159"/>
            <a:ext cx="5262726" cy="4896544"/>
          </a:xfrm>
          <a:prstGeom prst="ellipse">
            <a:avLst/>
          </a:prstGeom>
          <a:noFill/>
          <a:ln w="2857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3326871" y="2698552"/>
            <a:ext cx="2513444" cy="2095108"/>
          </a:xfrm>
          <a:prstGeom prst="heart">
            <a:avLst/>
          </a:prstGeom>
          <a:noFill/>
          <a:ln w="28575" cap="flat" cmpd="sng">
            <a:solidFill>
              <a:srgbClr val="FC10E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071701" y="4705588"/>
            <a:ext cx="10005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3708571" y="5949400"/>
            <a:ext cx="2065795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55" y="248901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8C0023-7429-E743-6FA9-0EC239B940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509880"/>
              </p:ext>
            </p:extLst>
          </p:nvPr>
        </p:nvGraphicFramePr>
        <p:xfrm>
          <a:off x="999241" y="1649691"/>
          <a:ext cx="7164372" cy="4774725"/>
        </p:xfrm>
        <a:graphic>
          <a:graphicData uri="http://schemas.openxmlformats.org/drawingml/2006/table">
            <a:tbl>
              <a:tblPr firstRow="1" firstCol="1" bandRow="1"/>
              <a:tblGrid>
                <a:gridCol w="3582186">
                  <a:extLst>
                    <a:ext uri="{9D8B030D-6E8A-4147-A177-3AD203B41FA5}">
                      <a16:colId xmlns:a16="http://schemas.microsoft.com/office/drawing/2014/main" val="2312364907"/>
                    </a:ext>
                  </a:extLst>
                </a:gridCol>
                <a:gridCol w="3582186">
                  <a:extLst>
                    <a:ext uri="{9D8B030D-6E8A-4147-A177-3AD203B41FA5}">
                      <a16:colId xmlns:a16="http://schemas.microsoft.com/office/drawing/2014/main" val="1090248621"/>
                    </a:ext>
                  </a:extLst>
                </a:gridCol>
              </a:tblGrid>
              <a:tr h="34542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0070C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 Mealtimes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862003"/>
                  </a:ext>
                </a:extLst>
              </a:tr>
              <a:tr h="264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 1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Solutions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654895"/>
                  </a:ext>
                </a:extLst>
              </a:tr>
              <a:tr h="1706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649121"/>
                  </a:ext>
                </a:extLst>
              </a:tr>
              <a:tr h="230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Challenge 2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Solutions</a:t>
                      </a:r>
                      <a:endParaRPr lang="en-GB" sz="14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516858"/>
                  </a:ext>
                </a:extLst>
              </a:tr>
              <a:tr h="2121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54" marR="23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457744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8D7731C5-58BE-7D16-6987-EC369F68F04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2656" y="250610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BDCDD-719A-E22B-0005-6361A77A93C5}"/>
              </a:ext>
            </a:extLst>
          </p:cNvPr>
          <p:cNvSpPr txBox="1"/>
          <p:nvPr/>
        </p:nvSpPr>
        <p:spPr>
          <a:xfrm>
            <a:off x="2073898" y="478810"/>
            <a:ext cx="581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     Solution Spotting</a:t>
            </a:r>
          </a:p>
        </p:txBody>
      </p:sp>
    </p:spTree>
    <p:extLst>
      <p:ext uri="{BB962C8B-B14F-4D97-AF65-F5344CB8AC3E}">
        <p14:creationId xmlns:p14="http://schemas.microsoft.com/office/powerpoint/2010/main" val="38403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07A87-ABA1-A31D-A060-CDB2B2ADC24F}"/>
              </a:ext>
            </a:extLst>
          </p:cNvPr>
          <p:cNvSpPr txBox="1"/>
          <p:nvPr/>
        </p:nvSpPr>
        <p:spPr>
          <a:xfrm>
            <a:off x="1885360" y="1659118"/>
            <a:ext cx="4220165" cy="3336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457200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Sitting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indent="457200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Slowly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indent="457200">
              <a:lnSpc>
                <a:spcPct val="107000"/>
              </a:lnSpc>
              <a:spcAft>
                <a:spcPts val="800"/>
              </a:spcAft>
            </a:pPr>
            <a:r>
              <a:rPr lang="en-GB" sz="2300" b="1" dirty="0">
                <a:solidFill>
                  <a:srgbClr val="00B05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Sociably</a:t>
            </a:r>
            <a:endParaRPr lang="en-GB" sz="23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DA4563AA-5EB1-287A-5A15-22F36CDE3FF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55" y="262972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22A605-6CDF-8C1D-CC01-555EDE955F25}"/>
              </a:ext>
            </a:extLst>
          </p:cNvPr>
          <p:cNvSpPr txBox="1"/>
          <p:nvPr/>
        </p:nvSpPr>
        <p:spPr>
          <a:xfrm>
            <a:off x="2102177" y="377072"/>
            <a:ext cx="589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3E8EDE"/>
                </a:solidFill>
                <a:latin typeface="Cabin" panose="020B0803050202020004" pitchFamily="34" charset="0"/>
              </a:rPr>
              <a:t>            </a:t>
            </a:r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The 3 S’s</a:t>
            </a:r>
          </a:p>
        </p:txBody>
      </p:sp>
    </p:spTree>
    <p:extLst>
      <p:ext uri="{BB962C8B-B14F-4D97-AF65-F5344CB8AC3E}">
        <p14:creationId xmlns:p14="http://schemas.microsoft.com/office/powerpoint/2010/main" val="3823186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54DF2B9-0D64-95E0-D4BF-5520A8B26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55701"/>
              </p:ext>
            </p:extLst>
          </p:nvPr>
        </p:nvGraphicFramePr>
        <p:xfrm>
          <a:off x="996884" y="1621733"/>
          <a:ext cx="7150232" cy="4815306"/>
        </p:xfrm>
        <a:graphic>
          <a:graphicData uri="http://schemas.openxmlformats.org/drawingml/2006/table">
            <a:tbl>
              <a:tblPr firstRow="1" firstCol="1" bandRow="1"/>
              <a:tblGrid>
                <a:gridCol w="3575116">
                  <a:extLst>
                    <a:ext uri="{9D8B030D-6E8A-4147-A177-3AD203B41FA5}">
                      <a16:colId xmlns:a16="http://schemas.microsoft.com/office/drawing/2014/main" val="1221865172"/>
                    </a:ext>
                  </a:extLst>
                </a:gridCol>
                <a:gridCol w="3575116">
                  <a:extLst>
                    <a:ext uri="{9D8B030D-6E8A-4147-A177-3AD203B41FA5}">
                      <a16:colId xmlns:a16="http://schemas.microsoft.com/office/drawing/2014/main" val="669017863"/>
                    </a:ext>
                  </a:extLst>
                </a:gridCol>
              </a:tblGrid>
              <a:tr h="340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FF00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Lack of Sleep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76" marR="25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331464"/>
                  </a:ext>
                </a:extLst>
              </a:tr>
              <a:tr h="236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392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Parents and Carers</a:t>
                      </a:r>
                      <a:endParaRPr lang="en-GB" sz="1600" dirty="0">
                        <a:solidFill>
                          <a:srgbClr val="F39200"/>
                        </a:solidFill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76" marR="25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76" marR="25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525444"/>
                  </a:ext>
                </a:extLst>
              </a:tr>
              <a:tr h="4215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C459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76" marR="25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76" marR="256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950780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13A7C675-2FEA-CF6F-5BC2-568C32FAE9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7814" y="290274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03654-F330-D3E3-2A9C-99B7F147AACF}"/>
              </a:ext>
            </a:extLst>
          </p:cNvPr>
          <p:cNvSpPr txBox="1"/>
          <p:nvPr/>
        </p:nvSpPr>
        <p:spPr>
          <a:xfrm>
            <a:off x="1941921" y="518474"/>
            <a:ext cx="5891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          Lack of Sleep</a:t>
            </a:r>
          </a:p>
        </p:txBody>
      </p:sp>
    </p:spTree>
    <p:extLst>
      <p:ext uri="{BB962C8B-B14F-4D97-AF65-F5344CB8AC3E}">
        <p14:creationId xmlns:p14="http://schemas.microsoft.com/office/powerpoint/2010/main" val="1993954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069CFEE-B2F8-E1FE-05AA-BAE6850A3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16234"/>
              </p:ext>
            </p:extLst>
          </p:nvPr>
        </p:nvGraphicFramePr>
        <p:xfrm>
          <a:off x="952107" y="1621410"/>
          <a:ext cx="7202079" cy="4899100"/>
        </p:xfrm>
        <a:graphic>
          <a:graphicData uri="http://schemas.openxmlformats.org/drawingml/2006/table">
            <a:tbl>
              <a:tblPr firstRow="1" firstCol="1" bandRow="1"/>
              <a:tblGrid>
                <a:gridCol w="7202079">
                  <a:extLst>
                    <a:ext uri="{9D8B030D-6E8A-4147-A177-3AD203B41FA5}">
                      <a16:colId xmlns:a16="http://schemas.microsoft.com/office/drawing/2014/main" val="2754753365"/>
                    </a:ext>
                  </a:extLst>
                </a:gridCol>
              </a:tblGrid>
              <a:tr h="30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happens when we don’t let out enough string?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4" marR="2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841393"/>
                  </a:ext>
                </a:extLst>
              </a:tr>
              <a:tr h="21602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4" marR="2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6932964"/>
                  </a:ext>
                </a:extLst>
              </a:tr>
              <a:tr h="308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E46C0A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happens if we let out too much string too quickly?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4" marR="2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548427"/>
                  </a:ext>
                </a:extLst>
              </a:tr>
              <a:tr h="2121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224" marR="252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7162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310BED11-EEDE-7B44-175A-05F113084CE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8003" y="243140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9D80F8-081C-8475-A516-21DEB4E6A6DB}"/>
              </a:ext>
            </a:extLst>
          </p:cNvPr>
          <p:cNvSpPr txBox="1"/>
          <p:nvPr/>
        </p:nvSpPr>
        <p:spPr>
          <a:xfrm>
            <a:off x="2243579" y="471340"/>
            <a:ext cx="5910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      Flying a Kite</a:t>
            </a:r>
          </a:p>
        </p:txBody>
      </p:sp>
    </p:spTree>
    <p:extLst>
      <p:ext uri="{BB962C8B-B14F-4D97-AF65-F5344CB8AC3E}">
        <p14:creationId xmlns:p14="http://schemas.microsoft.com/office/powerpoint/2010/main" val="92437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B41C21-431D-C1AE-DEA5-FC12A2515AAC}"/>
              </a:ext>
            </a:extLst>
          </p:cNvPr>
          <p:cNvSpPr txBox="1"/>
          <p:nvPr/>
        </p:nvSpPr>
        <p:spPr>
          <a:xfrm>
            <a:off x="999241" y="2186224"/>
            <a:ext cx="7192652" cy="30710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 </a:t>
            </a:r>
            <a:endParaRPr lang="en-GB" sz="2000" b="1" dirty="0">
              <a:effectLst/>
              <a:latin typeface="Cabin" panose="020B0803050202020004" pitchFamily="34" charset="0"/>
              <a:ea typeface="Calibri" panose="020F0502020204030204" pitchFamily="34" charset="0"/>
            </a:endParaRPr>
          </a:p>
          <a:p>
            <a:pPr marL="679450"/>
            <a:r>
              <a:rPr lang="en-GB" sz="2000" b="1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C</a:t>
            </a:r>
            <a:r>
              <a:rPr lang="en-GB" sz="2000" b="0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hild – how the child might be feeling?</a:t>
            </a:r>
            <a:endParaRPr lang="en-GB" sz="2000" b="1" dirty="0">
              <a:effectLst/>
              <a:latin typeface="Cabin" panose="020B0803050202020004" pitchFamily="34" charset="0"/>
              <a:ea typeface="Calibri" panose="020F0502020204030204" pitchFamily="34" charset="0"/>
            </a:endParaRPr>
          </a:p>
          <a:p>
            <a:pPr marL="679450"/>
            <a:r>
              <a:rPr lang="en-GB" sz="2000" b="1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 </a:t>
            </a:r>
            <a:endParaRPr lang="en-GB" sz="2000" b="1" dirty="0">
              <a:effectLst/>
              <a:latin typeface="Cabin" panose="020B0803050202020004" pitchFamily="34" charset="0"/>
              <a:ea typeface="Calibri" panose="020F0502020204030204" pitchFamily="34" charset="0"/>
            </a:endParaRPr>
          </a:p>
          <a:p>
            <a:pPr marL="679450"/>
            <a:r>
              <a:rPr lang="en-GB" sz="2000" b="1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A</a:t>
            </a:r>
            <a:r>
              <a:rPr lang="en-GB" sz="2000" b="0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dult – what’s going on for you?</a:t>
            </a:r>
            <a:endParaRPr lang="en-GB" sz="2000" b="1" dirty="0">
              <a:effectLst/>
              <a:latin typeface="Cabin" panose="020B0803050202020004" pitchFamily="34" charset="0"/>
              <a:ea typeface="Calibri" panose="020F0502020204030204" pitchFamily="34" charset="0"/>
            </a:endParaRPr>
          </a:p>
          <a:p>
            <a:pPr marL="679450"/>
            <a:r>
              <a:rPr lang="en-GB" sz="2000" b="1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 </a:t>
            </a:r>
            <a:endParaRPr lang="en-GB" sz="2000" b="1" dirty="0">
              <a:effectLst/>
              <a:latin typeface="Cabin" panose="020B0803050202020004" pitchFamily="34" charset="0"/>
              <a:ea typeface="Calibri" panose="020F0502020204030204" pitchFamily="34" charset="0"/>
            </a:endParaRPr>
          </a:p>
          <a:p>
            <a:pPr marL="679450"/>
            <a:r>
              <a:rPr lang="en-GB" sz="2000" b="1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R</a:t>
            </a:r>
            <a:r>
              <a:rPr lang="en-GB" sz="2000" b="0" dirty="0">
                <a:solidFill>
                  <a:srgbClr val="0070C0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</a:rPr>
              <a:t>equest – a clear statement of what you’d like to happen next</a:t>
            </a:r>
            <a:endParaRPr lang="en-GB" sz="2000" b="1" dirty="0">
              <a:effectLst/>
              <a:latin typeface="Cabin" panose="020B08030502020200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A0BBFC73-6ADB-B25F-D3CE-597CE21BB3F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430" y="238967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9BCB4-83A7-F321-B96F-163DF4DED420}"/>
              </a:ext>
            </a:extLst>
          </p:cNvPr>
          <p:cNvSpPr txBox="1"/>
          <p:nvPr/>
        </p:nvSpPr>
        <p:spPr>
          <a:xfrm>
            <a:off x="1998482" y="707010"/>
            <a:ext cx="5920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3E8EDE"/>
                </a:solidFill>
                <a:latin typeface="Cabin" panose="020B0803050202020004" pitchFamily="34" charset="0"/>
              </a:rPr>
              <a:t>                 </a:t>
            </a:r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CAR</a:t>
            </a:r>
          </a:p>
        </p:txBody>
      </p:sp>
    </p:spTree>
    <p:extLst>
      <p:ext uri="{BB962C8B-B14F-4D97-AF65-F5344CB8AC3E}">
        <p14:creationId xmlns:p14="http://schemas.microsoft.com/office/powerpoint/2010/main" val="413874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C94C08-1C5E-7A27-7DA7-557951D11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31601"/>
              </p:ext>
            </p:extLst>
          </p:nvPr>
        </p:nvGraphicFramePr>
        <p:xfrm>
          <a:off x="989814" y="1632394"/>
          <a:ext cx="7220932" cy="4675351"/>
        </p:xfrm>
        <a:graphic>
          <a:graphicData uri="http://schemas.openxmlformats.org/drawingml/2006/table">
            <a:tbl>
              <a:tblPr firstRow="1" firstCol="1" bandRow="1"/>
              <a:tblGrid>
                <a:gridCol w="7220932">
                  <a:extLst>
                    <a:ext uri="{9D8B030D-6E8A-4147-A177-3AD203B41FA5}">
                      <a16:colId xmlns:a16="http://schemas.microsoft.com/office/drawing/2014/main" val="3465667033"/>
                    </a:ext>
                  </a:extLst>
                </a:gridCol>
              </a:tblGrid>
              <a:tr h="328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Why we eat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90361"/>
                  </a:ext>
                </a:extLst>
              </a:tr>
              <a:tr h="4321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C4591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60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85" marR="2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082175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2F202044-CB21-5D43-4154-D73C6FCCD04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1509" y="346835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6EB9BD-2774-D819-5686-53683FF607A4}"/>
              </a:ext>
            </a:extLst>
          </p:cNvPr>
          <p:cNvSpPr txBox="1"/>
          <p:nvPr/>
        </p:nvSpPr>
        <p:spPr>
          <a:xfrm>
            <a:off x="2092751" y="575035"/>
            <a:ext cx="5769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E8EDE"/>
                </a:solidFill>
                <a:latin typeface="Cabin" panose="020B0803050202020004" pitchFamily="34" charset="0"/>
              </a:rPr>
              <a:t>           </a:t>
            </a:r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Why We Eat</a:t>
            </a:r>
          </a:p>
        </p:txBody>
      </p:sp>
    </p:spTree>
    <p:extLst>
      <p:ext uri="{BB962C8B-B14F-4D97-AF65-F5344CB8AC3E}">
        <p14:creationId xmlns:p14="http://schemas.microsoft.com/office/powerpoint/2010/main" val="2718318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C2700E-BD26-FB00-0DA7-3E033CC99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16212"/>
              </p:ext>
            </p:extLst>
          </p:nvPr>
        </p:nvGraphicFramePr>
        <p:xfrm>
          <a:off x="1091855" y="1574276"/>
          <a:ext cx="7220932" cy="4653687"/>
        </p:xfrm>
        <a:graphic>
          <a:graphicData uri="http://schemas.openxmlformats.org/drawingml/2006/table">
            <a:tbl>
              <a:tblPr firstRow="1" firstCol="1" bandRow="1"/>
              <a:tblGrid>
                <a:gridCol w="7220932">
                  <a:extLst>
                    <a:ext uri="{9D8B030D-6E8A-4147-A177-3AD203B41FA5}">
                      <a16:colId xmlns:a16="http://schemas.microsoft.com/office/drawing/2014/main" val="3469491861"/>
                    </a:ext>
                  </a:extLst>
                </a:gridCol>
              </a:tblGrid>
              <a:tr h="263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Body image messages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5058"/>
                  </a:ext>
                </a:extLst>
              </a:tr>
              <a:tr h="43002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Magazines  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TV programmes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Computer games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Adverts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media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YouTube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Music videos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Toys – e.g. dolls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Friends 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59474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BC3ECD21-DF82-4C5D-3130-E4A877E8C1C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5521" y="161994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3DCCF1-0BF2-210E-1632-B075AF687E6D}"/>
              </a:ext>
            </a:extLst>
          </p:cNvPr>
          <p:cNvSpPr txBox="1"/>
          <p:nvPr/>
        </p:nvSpPr>
        <p:spPr>
          <a:xfrm>
            <a:off x="1960775" y="261994"/>
            <a:ext cx="6240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Body Image - Messages</a:t>
            </a:r>
          </a:p>
        </p:txBody>
      </p:sp>
    </p:spTree>
    <p:extLst>
      <p:ext uri="{BB962C8B-B14F-4D97-AF65-F5344CB8AC3E}">
        <p14:creationId xmlns:p14="http://schemas.microsoft.com/office/powerpoint/2010/main" val="3584654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01034C-45CC-8989-64DC-C8E6F87AA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9566"/>
              </p:ext>
            </p:extLst>
          </p:nvPr>
        </p:nvGraphicFramePr>
        <p:xfrm>
          <a:off x="970961" y="1624245"/>
          <a:ext cx="7294692" cy="4869752"/>
        </p:xfrm>
        <a:graphic>
          <a:graphicData uri="http://schemas.openxmlformats.org/drawingml/2006/table">
            <a:tbl>
              <a:tblPr firstRow="1" firstCol="1" bandRow="1"/>
              <a:tblGrid>
                <a:gridCol w="2385038">
                  <a:extLst>
                    <a:ext uri="{9D8B030D-6E8A-4147-A177-3AD203B41FA5}">
                      <a16:colId xmlns:a16="http://schemas.microsoft.com/office/drawing/2014/main" val="4215719966"/>
                    </a:ext>
                  </a:extLst>
                </a:gridCol>
                <a:gridCol w="2454474">
                  <a:extLst>
                    <a:ext uri="{9D8B030D-6E8A-4147-A177-3AD203B41FA5}">
                      <a16:colId xmlns:a16="http://schemas.microsoft.com/office/drawing/2014/main" val="2124325172"/>
                    </a:ext>
                  </a:extLst>
                </a:gridCol>
                <a:gridCol w="2455180">
                  <a:extLst>
                    <a:ext uri="{9D8B030D-6E8A-4147-A177-3AD203B41FA5}">
                      <a16:colId xmlns:a16="http://schemas.microsoft.com/office/drawing/2014/main" val="2350539921"/>
                    </a:ext>
                  </a:extLst>
                </a:gridCol>
              </a:tblGrid>
              <a:tr h="567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solidFill>
                            <a:srgbClr val="4472C4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 we can say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99" marR="22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C45911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 we can do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99" marR="22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b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Things we can do to support ourselves</a:t>
                      </a:r>
                      <a:endParaRPr lang="en-GB" sz="20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99" marR="22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172389"/>
                  </a:ext>
                </a:extLst>
              </a:tr>
              <a:tr h="3897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4472C4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“You look worried…”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99" marR="22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C45911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99" marR="22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 support from others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i="1" dirty="0">
                          <a:solidFill>
                            <a:srgbClr val="7030A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699" marR="22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788773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D7FCDDE4-C244-CDA9-7B08-D03802FDEB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948" y="243140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AA7D9-6711-8080-C2F6-219BA9B9EE70}"/>
              </a:ext>
            </a:extLst>
          </p:cNvPr>
          <p:cNvSpPr txBox="1"/>
          <p:nvPr/>
        </p:nvSpPr>
        <p:spPr>
          <a:xfrm>
            <a:off x="1885362" y="471340"/>
            <a:ext cx="6485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Things We Can Say or Do</a:t>
            </a:r>
          </a:p>
        </p:txBody>
      </p:sp>
    </p:spTree>
    <p:extLst>
      <p:ext uri="{BB962C8B-B14F-4D97-AF65-F5344CB8AC3E}">
        <p14:creationId xmlns:p14="http://schemas.microsoft.com/office/powerpoint/2010/main" val="1367398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C5D4963-3258-5A6D-ACB7-5D40F1DFC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775798"/>
              </p:ext>
            </p:extLst>
          </p:nvPr>
        </p:nvGraphicFramePr>
        <p:xfrm>
          <a:off x="961534" y="1607771"/>
          <a:ext cx="7230359" cy="4884540"/>
        </p:xfrm>
        <a:graphic>
          <a:graphicData uri="http://schemas.openxmlformats.org/drawingml/2006/table">
            <a:tbl>
              <a:tblPr firstRow="1" firstCol="1" bandRow="1"/>
              <a:tblGrid>
                <a:gridCol w="3619893">
                  <a:extLst>
                    <a:ext uri="{9D8B030D-6E8A-4147-A177-3AD203B41FA5}">
                      <a16:colId xmlns:a16="http://schemas.microsoft.com/office/drawing/2014/main" val="87112538"/>
                    </a:ext>
                  </a:extLst>
                </a:gridCol>
                <a:gridCol w="3610466">
                  <a:extLst>
                    <a:ext uri="{9D8B030D-6E8A-4147-A177-3AD203B41FA5}">
                      <a16:colId xmlns:a16="http://schemas.microsoft.com/office/drawing/2014/main" val="3759450358"/>
                    </a:ext>
                  </a:extLst>
                </a:gridCol>
              </a:tblGrid>
              <a:tr h="204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 made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88" marR="23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b="1" dirty="0">
                          <a:solidFill>
                            <a:srgbClr val="4472C4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Next steps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88" marR="23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42342"/>
                  </a:ext>
                </a:extLst>
              </a:tr>
              <a:tr h="4531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88" marR="23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588" marR="23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66780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5DFBF380-A67E-C55B-D27F-63161A2D1D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802" y="261994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77CAB9-7DB7-9916-3D9F-C6DB3F0A0FE3}"/>
              </a:ext>
            </a:extLst>
          </p:cNvPr>
          <p:cNvSpPr txBox="1"/>
          <p:nvPr/>
        </p:nvSpPr>
        <p:spPr>
          <a:xfrm>
            <a:off x="1970202" y="261994"/>
            <a:ext cx="5948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Changes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441680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6F19-CA39-BF5C-8D6C-6EF1F8EF7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08826"/>
          </a:xfrm>
        </p:spPr>
        <p:txBody>
          <a:bodyPr/>
          <a:lstStyle/>
          <a:p>
            <a:pPr algn="ctr"/>
            <a:r>
              <a:rPr lang="en-GB" dirty="0"/>
              <a:t>   </a:t>
            </a:r>
            <a:endParaRPr lang="en-GB" b="1" dirty="0">
              <a:solidFill>
                <a:srgbClr val="5B9BD5"/>
              </a:solidFill>
              <a:latin typeface="Cabin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25F1DF-93AB-2EED-0D05-95765C570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50044"/>
              </p:ext>
            </p:extLst>
          </p:nvPr>
        </p:nvGraphicFramePr>
        <p:xfrm>
          <a:off x="628650" y="1390954"/>
          <a:ext cx="7798913" cy="5043676"/>
        </p:xfrm>
        <a:graphic>
          <a:graphicData uri="http://schemas.openxmlformats.org/drawingml/2006/table">
            <a:tbl>
              <a:tblPr firstRow="1" firstCol="1" bandRow="1"/>
              <a:tblGrid>
                <a:gridCol w="7798913">
                  <a:extLst>
                    <a:ext uri="{9D8B030D-6E8A-4147-A177-3AD203B41FA5}">
                      <a16:colId xmlns:a16="http://schemas.microsoft.com/office/drawing/2014/main" val="2115225421"/>
                    </a:ext>
                  </a:extLst>
                </a:gridCol>
              </a:tblGrid>
              <a:tr h="712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dirty="0">
                          <a:solidFill>
                            <a:srgbClr val="3E8EDE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healthy family</a:t>
                      </a:r>
                    </a:p>
                  </a:txBody>
                  <a:tcPr marL="33000" marR="33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25121"/>
                  </a:ext>
                </a:extLst>
              </a:tr>
              <a:tr h="4155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0" marR="33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95776"/>
                  </a:ext>
                </a:extLst>
              </a:tr>
            </a:tbl>
          </a:graphicData>
        </a:graphic>
      </p:graphicFrame>
      <p:pic>
        <p:nvPicPr>
          <p:cNvPr id="4" name="Google Shape;113;p4">
            <a:extLst>
              <a:ext uri="{FF2B5EF4-FFF2-40B4-BE49-F238E27FC236}">
                <a16:creationId xmlns:a16="http://schemas.microsoft.com/office/drawing/2014/main" id="{076CA089-46CA-DB6F-A9CC-6B640F3200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7180" y="248901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37084-F834-8C8E-0751-445B5040B7F6}"/>
              </a:ext>
            </a:extLst>
          </p:cNvPr>
          <p:cNvSpPr txBox="1"/>
          <p:nvPr/>
        </p:nvSpPr>
        <p:spPr>
          <a:xfrm>
            <a:off x="2394408" y="248901"/>
            <a:ext cx="465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A Healthy Family</a:t>
            </a:r>
          </a:p>
        </p:txBody>
      </p:sp>
    </p:spTree>
    <p:extLst>
      <p:ext uri="{BB962C8B-B14F-4D97-AF65-F5344CB8AC3E}">
        <p14:creationId xmlns:p14="http://schemas.microsoft.com/office/powerpoint/2010/main" val="12549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83222C-F19C-FD50-4809-486EA2228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50351"/>
              </p:ext>
            </p:extLst>
          </p:nvPr>
        </p:nvGraphicFramePr>
        <p:xfrm>
          <a:off x="796565" y="1520548"/>
          <a:ext cx="7550870" cy="5024314"/>
        </p:xfrm>
        <a:graphic>
          <a:graphicData uri="http://schemas.openxmlformats.org/drawingml/2006/table">
            <a:tbl>
              <a:tblPr firstRow="1" firstCol="1" bandRow="1"/>
              <a:tblGrid>
                <a:gridCol w="7550870">
                  <a:extLst>
                    <a:ext uri="{9D8B030D-6E8A-4147-A177-3AD203B41FA5}">
                      <a16:colId xmlns:a16="http://schemas.microsoft.com/office/drawing/2014/main" val="2115225421"/>
                    </a:ext>
                  </a:extLst>
                </a:gridCol>
              </a:tblGrid>
              <a:tr h="49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300" dirty="0">
                          <a:solidFill>
                            <a:srgbClr val="F3920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Parent of a healthy family</a:t>
                      </a:r>
                    </a:p>
                  </a:txBody>
                  <a:tcPr marL="33000" marR="33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25121"/>
                  </a:ext>
                </a:extLst>
              </a:tr>
              <a:tr h="4527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300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00" marR="33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295776"/>
                  </a:ext>
                </a:extLst>
              </a:tr>
            </a:tbl>
          </a:graphicData>
        </a:graphic>
      </p:graphicFrame>
      <p:pic>
        <p:nvPicPr>
          <p:cNvPr id="6" name="Google Shape;113;p4">
            <a:extLst>
              <a:ext uri="{FF2B5EF4-FFF2-40B4-BE49-F238E27FC236}">
                <a16:creationId xmlns:a16="http://schemas.microsoft.com/office/drawing/2014/main" id="{B1702168-39A6-2915-2997-9C744F8331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754" y="313138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15A3BF-ED50-D580-2ED2-2DAF2AC7A2C2}"/>
              </a:ext>
            </a:extLst>
          </p:cNvPr>
          <p:cNvSpPr txBox="1"/>
          <p:nvPr/>
        </p:nvSpPr>
        <p:spPr>
          <a:xfrm>
            <a:off x="1423447" y="480768"/>
            <a:ext cx="718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3E8EDE"/>
                </a:solidFill>
                <a:latin typeface="Cabin" panose="020B0803050202020004" pitchFamily="34" charset="0"/>
              </a:rPr>
              <a:t>Being a Parent of a Healthy Family</a:t>
            </a:r>
          </a:p>
        </p:txBody>
      </p:sp>
    </p:spTree>
    <p:extLst>
      <p:ext uri="{BB962C8B-B14F-4D97-AF65-F5344CB8AC3E}">
        <p14:creationId xmlns:p14="http://schemas.microsoft.com/office/powerpoint/2010/main" val="425943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n 11">
            <a:extLst>
              <a:ext uri="{FF2B5EF4-FFF2-40B4-BE49-F238E27FC236}">
                <a16:creationId xmlns:a16="http://schemas.microsoft.com/office/drawing/2014/main" id="{F0E5F757-AEF2-5FC3-83AE-7084C52E739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36085" y="1561465"/>
            <a:ext cx="671830" cy="2391410"/>
          </a:xfrm>
          <a:prstGeom prst="can">
            <a:avLst>
              <a:gd name="adj" fmla="val 5657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Can 13">
            <a:extLst>
              <a:ext uri="{FF2B5EF4-FFF2-40B4-BE49-F238E27FC236}">
                <a16:creationId xmlns:a16="http://schemas.microsoft.com/office/drawing/2014/main" id="{EEE2137E-321D-A1A2-7DDD-02A85640B1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36085" y="2233296"/>
            <a:ext cx="671830" cy="2391410"/>
          </a:xfrm>
          <a:prstGeom prst="can">
            <a:avLst>
              <a:gd name="adj" fmla="val 5657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Can 1">
            <a:extLst>
              <a:ext uri="{FF2B5EF4-FFF2-40B4-BE49-F238E27FC236}">
                <a16:creationId xmlns:a16="http://schemas.microsoft.com/office/drawing/2014/main" id="{03081E38-806D-1A52-EB17-102AA9ABED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236085" y="2905128"/>
            <a:ext cx="671830" cy="2391410"/>
          </a:xfrm>
          <a:prstGeom prst="can">
            <a:avLst>
              <a:gd name="adj" fmla="val 5657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GB" sz="2000" dirty="0"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530B7-591C-AEB3-9444-C51402C3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52" y="360817"/>
            <a:ext cx="1286367" cy="932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D896E6-2CFB-3652-84BF-B93ABB656A55}"/>
              </a:ext>
            </a:extLst>
          </p:cNvPr>
          <p:cNvSpPr txBox="1"/>
          <p:nvPr/>
        </p:nvSpPr>
        <p:spPr>
          <a:xfrm>
            <a:off x="2177592" y="442480"/>
            <a:ext cx="588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Boosting our Batteries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BEF97-D8F0-629F-9F61-C7B74295702A}"/>
              </a:ext>
            </a:extLst>
          </p:cNvPr>
          <p:cNvSpPr txBox="1"/>
          <p:nvPr/>
        </p:nvSpPr>
        <p:spPr>
          <a:xfrm>
            <a:off x="3686782" y="2538918"/>
            <a:ext cx="205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200E1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BOOSTING</a:t>
            </a:r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DBAD93-25EC-21E8-DF60-8FA9ADBC3FC7}"/>
              </a:ext>
            </a:extLst>
          </p:cNvPr>
          <p:cNvSpPr txBox="1"/>
          <p:nvPr/>
        </p:nvSpPr>
        <p:spPr>
          <a:xfrm>
            <a:off x="3634902" y="3210749"/>
            <a:ext cx="2051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200E1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D12FA-6591-09D0-9A38-957361E55DE0}"/>
              </a:ext>
            </a:extLst>
          </p:cNvPr>
          <p:cNvSpPr txBox="1"/>
          <p:nvPr/>
        </p:nvSpPr>
        <p:spPr>
          <a:xfrm>
            <a:off x="3754878" y="3882580"/>
            <a:ext cx="201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200E1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3246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Google Shape;167;g1ba27a066c5_1_15"/>
          <p:cNvGraphicFramePr/>
          <p:nvPr/>
        </p:nvGraphicFramePr>
        <p:xfrm>
          <a:off x="749075" y="1824600"/>
          <a:ext cx="7798375" cy="4451215"/>
        </p:xfrm>
        <a:graphic>
          <a:graphicData uri="http://schemas.openxmlformats.org/drawingml/2006/table">
            <a:tbl>
              <a:tblPr>
                <a:noFill/>
                <a:tableStyleId>{4CB97C7F-6213-45C9-8FC9-68B2963F8475}</a:tableStyleId>
              </a:tblPr>
              <a:tblGrid>
                <a:gridCol w="155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6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dirty="0">
                          <a:solidFill>
                            <a:srgbClr val="0070C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Connect</a:t>
                      </a:r>
                      <a:endParaRPr sz="2300" dirty="0">
                        <a:solidFill>
                          <a:srgbClr val="0070C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00B05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Be active </a:t>
                      </a:r>
                      <a:endParaRPr sz="2300">
                        <a:solidFill>
                          <a:srgbClr val="00B05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rgbClr val="9900FF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Take notice</a:t>
                      </a:r>
                      <a:endParaRPr sz="2300">
                        <a:solidFill>
                          <a:srgbClr val="9900FF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solidFill>
                            <a:schemeClr val="accent2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Keep learning </a:t>
                      </a:r>
                      <a:endParaRPr sz="2300">
                        <a:solidFill>
                          <a:schemeClr val="accent2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 dirty="0">
                          <a:solidFill>
                            <a:srgbClr val="FC10E0"/>
                          </a:solidFill>
                          <a:latin typeface="Cabin"/>
                          <a:ea typeface="Cabin"/>
                          <a:cs typeface="Cabin"/>
                          <a:sym typeface="Cabin"/>
                        </a:rPr>
                        <a:t>Give</a:t>
                      </a:r>
                      <a:endParaRPr sz="2300" dirty="0">
                        <a:solidFill>
                          <a:srgbClr val="FC10E0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7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3397906-1870-B7DD-1DDB-F0E11E303CC5}"/>
              </a:ext>
            </a:extLst>
          </p:cNvPr>
          <p:cNvSpPr txBox="1"/>
          <p:nvPr/>
        </p:nvSpPr>
        <p:spPr>
          <a:xfrm>
            <a:off x="1912776" y="386499"/>
            <a:ext cx="6634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bin" panose="020B0803050202020004" pitchFamily="34" charset="0"/>
              </a:rPr>
              <a:t>  </a:t>
            </a:r>
            <a:r>
              <a:rPr lang="en-GB" sz="4000" b="1" dirty="0">
                <a:solidFill>
                  <a:srgbClr val="5B9BD5"/>
                </a:solidFill>
                <a:latin typeface="Cabin" panose="020B0803050202020004" pitchFamily="34" charset="0"/>
                <a:sym typeface="Calibri"/>
              </a:rPr>
              <a:t>Five Ways to Wellbeing</a:t>
            </a:r>
          </a:p>
        </p:txBody>
      </p:sp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63D20311-7EF4-5931-EC60-6A4A5F842D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55" y="248901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A7068B-204B-1DDB-5D4C-34C7FD4463F1}"/>
              </a:ext>
            </a:extLst>
          </p:cNvPr>
          <p:cNvSpPr txBox="1"/>
          <p:nvPr/>
        </p:nvSpPr>
        <p:spPr>
          <a:xfrm>
            <a:off x="2276856" y="530352"/>
            <a:ext cx="4581144" cy="815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4400" b="1" dirty="0">
                <a:solidFill>
                  <a:srgbClr val="3E8EDE"/>
                </a:solidFill>
                <a:effectLst/>
                <a:latin typeface="Cabin" panose="020B0803050202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 Park</a:t>
            </a:r>
            <a:endParaRPr lang="en-GB" sz="4400" dirty="0">
              <a:solidFill>
                <a:srgbClr val="3E8EDE"/>
              </a:solidFill>
              <a:effectLst/>
              <a:latin typeface="Cabin" panose="020B0803050202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result for stick drawing of a car">
            <a:extLst>
              <a:ext uri="{FF2B5EF4-FFF2-40B4-BE49-F238E27FC236}">
                <a16:creationId xmlns:a16="http://schemas.microsoft.com/office/drawing/2014/main" id="{5898D36E-B0CA-2254-755D-6E120390D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7" y="2255520"/>
            <a:ext cx="3194685" cy="234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3;p4">
            <a:extLst>
              <a:ext uri="{FF2B5EF4-FFF2-40B4-BE49-F238E27FC236}">
                <a16:creationId xmlns:a16="http://schemas.microsoft.com/office/drawing/2014/main" id="{0A3AE04A-2DF8-D241-0943-C4344176485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9155" y="248901"/>
            <a:ext cx="1283621" cy="936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67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E16F9FC-EE3F-748A-3703-5648E292D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97661"/>
              </p:ext>
            </p:extLst>
          </p:nvPr>
        </p:nvGraphicFramePr>
        <p:xfrm>
          <a:off x="933253" y="1624256"/>
          <a:ext cx="7268066" cy="4756559"/>
        </p:xfrm>
        <a:graphic>
          <a:graphicData uri="http://schemas.openxmlformats.org/drawingml/2006/table">
            <a:tbl>
              <a:tblPr firstRow="1" firstCol="1" bandRow="1"/>
              <a:tblGrid>
                <a:gridCol w="3634033">
                  <a:extLst>
                    <a:ext uri="{9D8B030D-6E8A-4147-A177-3AD203B41FA5}">
                      <a16:colId xmlns:a16="http://schemas.microsoft.com/office/drawing/2014/main" val="3697176848"/>
                    </a:ext>
                  </a:extLst>
                </a:gridCol>
                <a:gridCol w="3634033">
                  <a:extLst>
                    <a:ext uri="{9D8B030D-6E8A-4147-A177-3AD203B41FA5}">
                      <a16:colId xmlns:a16="http://schemas.microsoft.com/office/drawing/2014/main" val="4035586662"/>
                    </a:ext>
                  </a:extLst>
                </a:gridCol>
              </a:tblGrid>
              <a:tr h="3787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5B9BD5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Typical family meals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ED7D31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Typical family snacks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116980"/>
                  </a:ext>
                </a:extLst>
              </a:tr>
              <a:tr h="4273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solidFill>
                            <a:srgbClr val="5B9BD5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913" marR="229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898082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33FC24FF-2261-0327-80C6-B509791349B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1443" y="312363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780CE-97DC-DD5C-75CA-F534676829FD}"/>
              </a:ext>
            </a:extLst>
          </p:cNvPr>
          <p:cNvSpPr txBox="1"/>
          <p:nvPr/>
        </p:nvSpPr>
        <p:spPr>
          <a:xfrm>
            <a:off x="1575064" y="387991"/>
            <a:ext cx="68525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900" dirty="0">
              <a:solidFill>
                <a:srgbClr val="3E8EDE"/>
              </a:solidFill>
              <a:latin typeface="Cabin" panose="020B0803050202020004" pitchFamily="34" charset="0"/>
            </a:endParaRPr>
          </a:p>
          <a:p>
            <a:r>
              <a:rPr lang="en-GB" sz="3600" b="1" dirty="0">
                <a:solidFill>
                  <a:srgbClr val="3E8EDE"/>
                </a:solidFill>
                <a:latin typeface="Cabin" panose="020B0803050202020004" pitchFamily="34" charset="0"/>
              </a:rPr>
              <a:t> Typical Family Meals and Snacks</a:t>
            </a:r>
          </a:p>
        </p:txBody>
      </p:sp>
    </p:spTree>
    <p:extLst>
      <p:ext uri="{BB962C8B-B14F-4D97-AF65-F5344CB8AC3E}">
        <p14:creationId xmlns:p14="http://schemas.microsoft.com/office/powerpoint/2010/main" val="238599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E36C698-5DFA-3EDC-9EAF-0CD59A5C9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840212"/>
              </p:ext>
            </p:extLst>
          </p:nvPr>
        </p:nvGraphicFramePr>
        <p:xfrm>
          <a:off x="629155" y="1791093"/>
          <a:ext cx="7722994" cy="4759918"/>
        </p:xfrm>
        <a:graphic>
          <a:graphicData uri="http://schemas.openxmlformats.org/drawingml/2006/table">
            <a:tbl>
              <a:tblPr firstRow="1" firstCol="1" bandRow="1"/>
              <a:tblGrid>
                <a:gridCol w="2574085">
                  <a:extLst>
                    <a:ext uri="{9D8B030D-6E8A-4147-A177-3AD203B41FA5}">
                      <a16:colId xmlns:a16="http://schemas.microsoft.com/office/drawing/2014/main" val="764105442"/>
                    </a:ext>
                  </a:extLst>
                </a:gridCol>
                <a:gridCol w="2574085">
                  <a:extLst>
                    <a:ext uri="{9D8B030D-6E8A-4147-A177-3AD203B41FA5}">
                      <a16:colId xmlns:a16="http://schemas.microsoft.com/office/drawing/2014/main" val="3935304999"/>
                    </a:ext>
                  </a:extLst>
                </a:gridCol>
                <a:gridCol w="2574824">
                  <a:extLst>
                    <a:ext uri="{9D8B030D-6E8A-4147-A177-3AD203B41FA5}">
                      <a16:colId xmlns:a16="http://schemas.microsoft.com/office/drawing/2014/main" val="1932222797"/>
                    </a:ext>
                  </a:extLst>
                </a:gridCol>
              </a:tblGrid>
              <a:tr h="5629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DE04BF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Love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3" marR="2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00B050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and attention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3" marR="2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2300" b="1" dirty="0">
                          <a:solidFill>
                            <a:srgbClr val="ED7D31"/>
                          </a:solidFill>
                          <a:effectLst/>
                          <a:latin typeface="Cabin" panose="020B08030502020200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Praise and encouragement</a:t>
                      </a:r>
                      <a:endParaRPr lang="en-GB" sz="2300" dirty="0">
                        <a:effectLst/>
                        <a:latin typeface="Cabin" panose="020B08030502020200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3" marR="2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333850"/>
                  </a:ext>
                </a:extLst>
              </a:tr>
              <a:tr h="4031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3" marR="2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3" marR="2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93" marR="230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08457"/>
                  </a:ext>
                </a:extLst>
              </a:tr>
            </a:tbl>
          </a:graphicData>
        </a:graphic>
      </p:graphicFrame>
      <p:pic>
        <p:nvPicPr>
          <p:cNvPr id="3" name="Google Shape;113;p4">
            <a:extLst>
              <a:ext uri="{FF2B5EF4-FFF2-40B4-BE49-F238E27FC236}">
                <a16:creationId xmlns:a16="http://schemas.microsoft.com/office/drawing/2014/main" id="{6C3E2CC8-A16B-EB74-34E5-D6CA8D24EF8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3485" y="205433"/>
            <a:ext cx="1283621" cy="93608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8D3FC2-1173-E7D8-C425-23CBAEB4635F}"/>
              </a:ext>
            </a:extLst>
          </p:cNvPr>
          <p:cNvSpPr txBox="1"/>
          <p:nvPr/>
        </p:nvSpPr>
        <p:spPr>
          <a:xfrm>
            <a:off x="1819373" y="433633"/>
            <a:ext cx="6853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3E8EDE"/>
                </a:solidFill>
                <a:latin typeface="Cabin" panose="020B0803050202020004" pitchFamily="34" charset="0"/>
              </a:rPr>
              <a:t>Ways to Build Self-Esteem</a:t>
            </a:r>
          </a:p>
        </p:txBody>
      </p:sp>
    </p:spTree>
    <p:extLst>
      <p:ext uri="{BB962C8B-B14F-4D97-AF65-F5344CB8AC3E}">
        <p14:creationId xmlns:p14="http://schemas.microsoft.com/office/powerpoint/2010/main" val="326038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</Words>
  <Application>Microsoft Office PowerPoint</Application>
  <PresentationFormat>On-screen Show (4:3)</PresentationFormat>
  <Paragraphs>457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Cabin</vt:lpstr>
      <vt:lpstr>Calibri</vt:lpstr>
      <vt:lpstr>Office Theme</vt:lpstr>
      <vt:lpstr>Overview </vt:lpstr>
      <vt:lpstr>   Our Group Guidelines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Guided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families</dc:title>
  <dc:creator>Becca Sheahan</dc:creator>
  <cp:lastModifiedBy>Jo Allen</cp:lastModifiedBy>
  <cp:revision>17</cp:revision>
  <cp:lastPrinted>2023-05-30T13:58:55Z</cp:lastPrinted>
  <dcterms:created xsi:type="dcterms:W3CDTF">2022-12-09T10:01:52Z</dcterms:created>
  <dcterms:modified xsi:type="dcterms:W3CDTF">2023-06-15T13:13:01Z</dcterms:modified>
</cp:coreProperties>
</file>