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Cabin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abin-bold.fntdata"/><Relationship Id="rId10" Type="http://schemas.openxmlformats.org/officeDocument/2006/relationships/font" Target="fonts/Cabin-regular.fntdata"/><Relationship Id="rId13" Type="http://schemas.openxmlformats.org/officeDocument/2006/relationships/font" Target="fonts/Cabin-boldItalic.fntdata"/><Relationship Id="rId12" Type="http://schemas.openxmlformats.org/officeDocument/2006/relationships/font" Target="fonts/Cabin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aa9f1d338e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1aa9f1d338e_0_8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aa9f1d338e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aa9f1d338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aa9f1d338e_0_17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aa9f1d338e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9c76f1629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9c76f1629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04860" y="3995450"/>
            <a:ext cx="1458162" cy="102611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29675" y="144275"/>
            <a:ext cx="67821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9BD5"/>
              </a:buClr>
              <a:buSzPts val="1600"/>
              <a:buFont typeface="Arial"/>
              <a:buNone/>
            </a:pPr>
            <a:r>
              <a:rPr b="1" lang="en" sz="1800">
                <a:solidFill>
                  <a:srgbClr val="5B9BD5"/>
                </a:solidFill>
                <a:latin typeface="Cabin"/>
                <a:ea typeface="Cabin"/>
                <a:cs typeface="Cabin"/>
                <a:sym typeface="Cabin"/>
              </a:rPr>
              <a:t>  Group Guidelines                                                                  </a:t>
            </a:r>
            <a:r>
              <a:rPr lang="en" sz="1800">
                <a:solidFill>
                  <a:srgbClr val="CC0099"/>
                </a:solidFill>
                <a:latin typeface="Cabin"/>
                <a:ea typeface="Cabin"/>
                <a:cs typeface="Cabin"/>
                <a:sym typeface="Cabin"/>
              </a:rPr>
              <a:t>                        </a:t>
            </a:r>
            <a:endParaRPr sz="1800">
              <a:solidFill>
                <a:srgbClr val="CC00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9BD5"/>
              </a:buClr>
              <a:buSzPts val="1600"/>
              <a:buFont typeface="Arial"/>
              <a:buNone/>
            </a:pPr>
            <a:r>
              <a:rPr lang="en" sz="1800">
                <a:solidFill>
                  <a:srgbClr val="CC0099"/>
                </a:solidFill>
                <a:latin typeface="Cabin"/>
                <a:ea typeface="Cabin"/>
                <a:cs typeface="Cabin"/>
                <a:sym typeface="Cabin"/>
              </a:rPr>
              <a:t>  </a:t>
            </a:r>
            <a:r>
              <a:rPr lang="en" sz="1800">
                <a:solidFill>
                  <a:srgbClr val="CC0099"/>
                </a:solidFill>
                <a:latin typeface="Cabin"/>
                <a:ea typeface="Cabin"/>
                <a:cs typeface="Cabin"/>
                <a:sym typeface="Cabin"/>
              </a:rPr>
              <a:t>Feelings are at the</a:t>
            </a:r>
            <a:r>
              <a:rPr i="0" lang="en" sz="1800" u="none" cap="none" strike="noStrike">
                <a:solidFill>
                  <a:srgbClr val="CC0099"/>
                </a:solidFill>
                <a:latin typeface="Cabin"/>
                <a:ea typeface="Cabin"/>
                <a:cs typeface="Cabin"/>
                <a:sym typeface="Cabin"/>
              </a:rPr>
              <a:t> heart of all behaviour</a:t>
            </a:r>
            <a:endParaRPr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849850" y="654475"/>
            <a:ext cx="5225400" cy="4124100"/>
          </a:xfrm>
          <a:prstGeom prst="ellipse">
            <a:avLst/>
          </a:prstGeom>
          <a:noFill/>
          <a:ln cap="flat" cmpd="sng" w="2857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295725" y="1819025"/>
            <a:ext cx="2573700" cy="2124900"/>
          </a:xfrm>
          <a:prstGeom prst="heart">
            <a:avLst/>
          </a:prstGeom>
          <a:noFill/>
          <a:ln cap="flat" cmpd="sng" w="28575">
            <a:solidFill>
              <a:srgbClr val="FC10E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662989" y="2282503"/>
            <a:ext cx="18993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Safe                Valued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051991" y="2574198"/>
            <a:ext cx="8211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Inspired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4496509" y="3019158"/>
            <a:ext cx="22323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Comfortable    Motivated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112397" y="3464100"/>
            <a:ext cx="10005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 Confident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4847688" y="882620"/>
            <a:ext cx="12297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Right to pass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3255097" y="1526740"/>
            <a:ext cx="1407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Listen to others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6364852" y="1588332"/>
            <a:ext cx="11400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Share ideas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3133552" y="2809007"/>
            <a:ext cx="11223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Not judging</a:t>
            </a:r>
            <a:r>
              <a:rPr lang="en" sz="1100">
                <a:solidFill>
                  <a:srgbClr val="CC00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6728810" y="3019145"/>
            <a:ext cx="13005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Ask questions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3892053" y="3601075"/>
            <a:ext cx="1359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Respect </a:t>
            </a:r>
            <a:r>
              <a:rPr lang="en">
                <a:solidFill>
                  <a:srgbClr val="0070C0"/>
                </a:solidFill>
              </a:rPr>
              <a:t>other’s</a:t>
            </a:r>
            <a:r>
              <a:rPr lang="en" sz="1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opinions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5458070" y="3928615"/>
            <a:ext cx="1737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Keep confidentiality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4821590" y="4393158"/>
            <a:ext cx="20658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Mobiles on silent	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/>
          <p:nvPr>
            <p:ph type="ctrTitle"/>
          </p:nvPr>
        </p:nvSpPr>
        <p:spPr>
          <a:xfrm>
            <a:off x="2483925" y="526675"/>
            <a:ext cx="6400800" cy="68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When someone else urges us to make changes to our lifestyle, but we’re not sure we can or even want to ...</a:t>
            </a:r>
            <a:endParaRPr b="1" sz="1900">
              <a:solidFill>
                <a:srgbClr val="00B05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75" name="Google Shape;75;p14"/>
          <p:cNvSpPr txBox="1"/>
          <p:nvPr>
            <p:ph idx="1" type="subTitle"/>
          </p:nvPr>
        </p:nvSpPr>
        <p:spPr>
          <a:xfrm>
            <a:off x="7351725" y="66175"/>
            <a:ext cx="1685400" cy="46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A</a:t>
            </a:r>
            <a:endParaRPr/>
          </a:p>
        </p:txBody>
      </p:sp>
      <p:pic>
        <p:nvPicPr>
          <p:cNvPr id="76" name="Google Shape;7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5775" y="1125112"/>
            <a:ext cx="3346575" cy="3860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1560" y="195486"/>
            <a:ext cx="1458162" cy="1026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/>
          <p:nvPr>
            <p:ph type="ctrTitle"/>
          </p:nvPr>
        </p:nvSpPr>
        <p:spPr>
          <a:xfrm>
            <a:off x="2555775" y="747596"/>
            <a:ext cx="6400800" cy="47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0B05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0B05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0B05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When someone notices what we’re doing wrong, or finds fault with us</a:t>
            </a:r>
            <a:endParaRPr b="1" sz="1900">
              <a:solidFill>
                <a:srgbClr val="00B05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83" name="Google Shape;83;p15"/>
          <p:cNvSpPr txBox="1"/>
          <p:nvPr>
            <p:ph idx="1" type="subTitle"/>
          </p:nvPr>
        </p:nvSpPr>
        <p:spPr>
          <a:xfrm>
            <a:off x="7154925" y="0"/>
            <a:ext cx="1878600" cy="47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B</a:t>
            </a:r>
            <a:endParaRPr/>
          </a:p>
        </p:txBody>
      </p:sp>
      <p:pic>
        <p:nvPicPr>
          <p:cNvPr id="84" name="Google Shape;8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5775" y="1125112"/>
            <a:ext cx="3346575" cy="3860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1560" y="195486"/>
            <a:ext cx="1458162" cy="1026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</a:t>
            </a:r>
            <a:r>
              <a:rPr lang="en"/>
              <a:t>Helpful</a:t>
            </a:r>
            <a:r>
              <a:rPr lang="en"/>
              <a:t> language                     Less helpful language</a:t>
            </a:r>
            <a:endParaRPr/>
          </a:p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