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307" r:id="rId2"/>
    <p:sldId id="308" r:id="rId3"/>
    <p:sldId id="259" r:id="rId4"/>
    <p:sldId id="309" r:id="rId5"/>
    <p:sldId id="310" r:id="rId6"/>
    <p:sldId id="306" r:id="rId7"/>
    <p:sldId id="311" r:id="rId8"/>
    <p:sldId id="312" r:id="rId9"/>
    <p:sldId id="313" r:id="rId10"/>
    <p:sldId id="314" r:id="rId11"/>
    <p:sldId id="321" r:id="rId12"/>
    <p:sldId id="297" r:id="rId13"/>
    <p:sldId id="320" r:id="rId14"/>
    <p:sldId id="319" r:id="rId15"/>
    <p:sldId id="318" r:id="rId16"/>
    <p:sldId id="317" r:id="rId17"/>
    <p:sldId id="316" r:id="rId18"/>
    <p:sldId id="315" r:id="rId19"/>
    <p:sldId id="322" r:id="rId20"/>
    <p:sldId id="323" r:id="rId21"/>
  </p:sldIdLst>
  <p:sldSz cx="9144000" cy="6858000" type="screen4x3"/>
  <p:notesSz cx="6799263" cy="9929813"/>
  <p:embeddedFontLst>
    <p:embeddedFont>
      <p:font typeface="Cabin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h/+ctqXe1DxcwemmQSSOntn7nj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B97C7F-6213-45C9-8FC9-68B2963F8475}">
  <a:tblStyle styleId="{4CB97C7F-6213-45C9-8FC9-68B2963F84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F42672-7A86-41BF-A75A-8E21A81F4D1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2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53A453-EEDE-6AD9-7FC9-DC0B4EF0B675}"/>
              </a:ext>
            </a:extLst>
          </p:cNvPr>
          <p:cNvSpPr txBox="1"/>
          <p:nvPr/>
        </p:nvSpPr>
        <p:spPr>
          <a:xfrm>
            <a:off x="434340" y="1154137"/>
            <a:ext cx="8275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1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1 Overview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2 Group guidelines </a:t>
            </a:r>
          </a:p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3 Car Park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4 Strengths and resources </a:t>
            </a:r>
          </a:p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5 Boosting our batteries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2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1 Creating a healthy womb environment </a:t>
            </a:r>
          </a:p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2 Being active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3 Typical meals/snacks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3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1 Nest building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2 What a baby can/can’t do </a:t>
            </a:r>
          </a:p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3 Iceberg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4 Building the bond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4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1 Job description </a:t>
            </a:r>
          </a:p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2 Typical hazards </a:t>
            </a:r>
          </a:p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3 Benefits of sleep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4 Reasons why a baby might cry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5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1 Let’s focus on feelings </a:t>
            </a:r>
          </a:p>
          <a:p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2 The power of hormones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6</a:t>
            </a:r>
            <a:b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 1 Types of support</a:t>
            </a:r>
            <a:endParaRPr lang="en-GB" sz="1100" dirty="0"/>
          </a:p>
        </p:txBody>
      </p:sp>
      <p:pic>
        <p:nvPicPr>
          <p:cNvPr id="6" name="Google Shape;113;p4">
            <a:extLst>
              <a:ext uri="{FF2B5EF4-FFF2-40B4-BE49-F238E27FC236}">
                <a16:creationId xmlns:a16="http://schemas.microsoft.com/office/drawing/2014/main" id="{08247558-CB67-418A-DCCF-2816803C8E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431" y="109409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D4DF9-53FC-1274-6B86-34055696FB72}"/>
              </a:ext>
            </a:extLst>
          </p:cNvPr>
          <p:cNvSpPr txBox="1"/>
          <p:nvPr/>
        </p:nvSpPr>
        <p:spPr>
          <a:xfrm>
            <a:off x="434340" y="1045495"/>
            <a:ext cx="7265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Online </a:t>
            </a:r>
            <a:r>
              <a:rPr lang="en-GB" sz="2800" b="1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Preparation for Parenthood </a:t>
            </a:r>
            <a:r>
              <a:rPr lang="en-GB" sz="2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charts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257500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17E548-0B5C-F3B2-B9F6-3B72E5850A71}"/>
              </a:ext>
            </a:extLst>
          </p:cNvPr>
          <p:cNvSpPr txBox="1"/>
          <p:nvPr/>
        </p:nvSpPr>
        <p:spPr>
          <a:xfrm>
            <a:off x="715223" y="1260970"/>
            <a:ext cx="7713553" cy="433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00" eaLnBrk="0" hangingPunct="0">
              <a:spcBef>
                <a:spcPts val="30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Nest Building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hangingPunct="0">
              <a:spcBef>
                <a:spcPts val="2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455930" lvl="0" indent="-342900" algn="just" eaLnBrk="0" hangingPunct="0">
              <a:lnSpc>
                <a:spcPct val="115000"/>
              </a:lnSpc>
              <a:buClr>
                <a:srgbClr val="00B04F"/>
              </a:buClr>
              <a:buSzPts val="2000"/>
              <a:buFont typeface="Arial" panose="020B0604020202020204" pitchFamily="34" charset="0"/>
              <a:buChar char="●"/>
              <a:tabLst>
                <a:tab pos="660400" algn="l"/>
              </a:tabLst>
            </a:pPr>
            <a:r>
              <a:rPr lang="en-GB" sz="1800" dirty="0">
                <a:solidFill>
                  <a:srgbClr val="00B0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Thinking about my lifestyle and me as a role model, what am I already doing in terms of building the ‘nest’ my baby will be born</a:t>
            </a:r>
            <a:r>
              <a:rPr lang="en-GB" sz="1800" spc="-115" dirty="0">
                <a:solidFill>
                  <a:srgbClr val="00B0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B0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into?</a:t>
            </a:r>
            <a:endParaRPr lang="en-GB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/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>
              <a:spcBef>
                <a:spcPts val="40"/>
              </a:spcBef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eaLnBrk="0" hangingPunct="0">
              <a:spcBef>
                <a:spcPts val="220"/>
              </a:spcBef>
              <a:spcAft>
                <a:spcPts val="0"/>
              </a:spcAft>
              <a:buClr>
                <a:srgbClr val="00B04F"/>
              </a:buClr>
              <a:buSzPts val="2000"/>
              <a:buFont typeface="Arial" panose="020B0604020202020204" pitchFamily="34" charset="0"/>
              <a:buChar char="●"/>
              <a:tabLst>
                <a:tab pos="660400" algn="l"/>
              </a:tabLst>
            </a:pPr>
            <a:r>
              <a:rPr lang="en-GB" sz="1800" dirty="0">
                <a:solidFill>
                  <a:srgbClr val="00B04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changes do I want to</a:t>
            </a:r>
            <a:r>
              <a:rPr lang="en-GB" sz="1800" spc="-45" dirty="0">
                <a:solidFill>
                  <a:srgbClr val="00B04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00B04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make?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Google Shape;166;g1ba27a066c5_1_15">
            <a:extLst>
              <a:ext uri="{FF2B5EF4-FFF2-40B4-BE49-F238E27FC236}">
                <a16:creationId xmlns:a16="http://schemas.microsoft.com/office/drawing/2014/main" id="{D819FCB8-0603-344C-1376-BBCB319F47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284" y="17647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3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22748F-A50A-5E3F-9A20-40C828163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26010"/>
              </p:ext>
            </p:extLst>
          </p:nvPr>
        </p:nvGraphicFramePr>
        <p:xfrm>
          <a:off x="909873" y="1913046"/>
          <a:ext cx="7324254" cy="4377939"/>
        </p:xfrm>
        <a:graphic>
          <a:graphicData uri="http://schemas.openxmlformats.org/drawingml/2006/table">
            <a:tbl>
              <a:tblPr firstRow="1" bandRow="1">
                <a:tableStyleId>{4CB97C7F-6213-45C9-8FC9-68B2963F8475}</a:tableStyleId>
              </a:tblPr>
              <a:tblGrid>
                <a:gridCol w="3662127">
                  <a:extLst>
                    <a:ext uri="{9D8B030D-6E8A-4147-A177-3AD203B41FA5}">
                      <a16:colId xmlns:a16="http://schemas.microsoft.com/office/drawing/2014/main" val="1533842987"/>
                    </a:ext>
                  </a:extLst>
                </a:gridCol>
                <a:gridCol w="3662127">
                  <a:extLst>
                    <a:ext uri="{9D8B030D-6E8A-4147-A177-3AD203B41FA5}">
                      <a16:colId xmlns:a16="http://schemas.microsoft.com/office/drawing/2014/main" val="3442282037"/>
                    </a:ext>
                  </a:extLst>
                </a:gridCol>
              </a:tblGrid>
              <a:tr h="495175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I’m a newborn baby and I can..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I’m a newborn baby and I can’t…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47222"/>
                  </a:ext>
                </a:extLst>
              </a:tr>
              <a:tr h="38827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15903"/>
                  </a:ext>
                </a:extLst>
              </a:tr>
            </a:tbl>
          </a:graphicData>
        </a:graphic>
      </p:graphicFrame>
      <p:pic>
        <p:nvPicPr>
          <p:cNvPr id="5" name="Google Shape;113;p4">
            <a:extLst>
              <a:ext uri="{FF2B5EF4-FFF2-40B4-BE49-F238E27FC236}">
                <a16:creationId xmlns:a16="http://schemas.microsoft.com/office/drawing/2014/main" id="{D8F1AD5C-7951-0D69-7CE9-6C16515685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9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" y="253731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9"/>
          <p:cNvSpPr txBox="1"/>
          <p:nvPr/>
        </p:nvSpPr>
        <p:spPr>
          <a:xfrm>
            <a:off x="1426464" y="354714"/>
            <a:ext cx="72237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2E75B5"/>
                </a:solidFill>
                <a:latin typeface="Cabin"/>
                <a:ea typeface="Cabin"/>
                <a:cs typeface="Cabin"/>
                <a:sym typeface="Cabin"/>
              </a:rPr>
              <a:t>      </a:t>
            </a:r>
            <a:r>
              <a:rPr lang="en-GB" sz="3600" b="1" dirty="0">
                <a:solidFill>
                  <a:srgbClr val="2E75B5"/>
                </a:solidFill>
                <a:latin typeface="Cabin"/>
                <a:ea typeface="Cabin"/>
                <a:cs typeface="Cabin"/>
                <a:sym typeface="Cabin"/>
              </a:rPr>
              <a:t>Feelings, Behaviour</a:t>
            </a:r>
            <a:r>
              <a:rPr lang="en-GB" sz="3600" b="1" i="0" u="none" strike="noStrik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3600" b="1" dirty="0">
                <a:solidFill>
                  <a:srgbClr val="2E75B5"/>
                </a:solidFill>
                <a:latin typeface="Cabin"/>
                <a:ea typeface="Cabin"/>
                <a:cs typeface="Cabin"/>
                <a:sym typeface="Cabin"/>
              </a:rPr>
              <a:t>and Needs</a:t>
            </a:r>
            <a:endParaRPr sz="3600" b="1" dirty="0"/>
          </a:p>
        </p:txBody>
      </p:sp>
      <p:sp>
        <p:nvSpPr>
          <p:cNvPr id="373" name="Google Shape;373;p39"/>
          <p:cNvSpPr txBox="1"/>
          <p:nvPr/>
        </p:nvSpPr>
        <p:spPr>
          <a:xfrm>
            <a:off x="4089916" y="4254760"/>
            <a:ext cx="20527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text here</a:t>
            </a:r>
            <a:endParaRPr dirty="0"/>
          </a:p>
        </p:txBody>
      </p:sp>
      <p:sp>
        <p:nvSpPr>
          <p:cNvPr id="374" name="Google Shape;374;p39"/>
          <p:cNvSpPr txBox="1"/>
          <p:nvPr/>
        </p:nvSpPr>
        <p:spPr>
          <a:xfrm>
            <a:off x="4089918" y="2690327"/>
            <a:ext cx="20527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text here</a:t>
            </a:r>
            <a:endParaRPr dirty="0"/>
          </a:p>
        </p:txBody>
      </p:sp>
      <p:sp>
        <p:nvSpPr>
          <p:cNvPr id="375" name="Google Shape;375;p39"/>
          <p:cNvSpPr txBox="1"/>
          <p:nvPr/>
        </p:nvSpPr>
        <p:spPr>
          <a:xfrm>
            <a:off x="4089917" y="5595258"/>
            <a:ext cx="20527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text here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3D38B-B57D-312B-1AAE-F20EC3A63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762" y="1479970"/>
            <a:ext cx="4223163" cy="4873752"/>
          </a:xfrm>
          <a:prstGeom prst="rect">
            <a:avLst/>
          </a:prstGeom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C7940C3F-25CB-946E-92E9-B4B10DA81A7C}"/>
              </a:ext>
            </a:extLst>
          </p:cNvPr>
          <p:cNvSpPr/>
          <p:nvPr/>
        </p:nvSpPr>
        <p:spPr>
          <a:xfrm>
            <a:off x="1988162" y="1154705"/>
            <a:ext cx="1283620" cy="1235410"/>
          </a:xfrm>
          <a:prstGeom prst="su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E5D5ED-92E3-92C1-3964-FC7B9E778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36792"/>
              </p:ext>
            </p:extLst>
          </p:nvPr>
        </p:nvGraphicFramePr>
        <p:xfrm>
          <a:off x="986827" y="1396999"/>
          <a:ext cx="7423842" cy="5011455"/>
        </p:xfrm>
        <a:graphic>
          <a:graphicData uri="http://schemas.openxmlformats.org/drawingml/2006/table">
            <a:tbl>
              <a:tblPr firstRow="1" bandRow="1">
                <a:tableStyleId>{4CB97C7F-6213-45C9-8FC9-68B2963F8475}</a:tableStyleId>
              </a:tblPr>
              <a:tblGrid>
                <a:gridCol w="7423842">
                  <a:extLst>
                    <a:ext uri="{9D8B030D-6E8A-4147-A177-3AD203B41FA5}">
                      <a16:colId xmlns:a16="http://schemas.microsoft.com/office/drawing/2014/main" val="164078838"/>
                    </a:ext>
                  </a:extLst>
                </a:gridCol>
              </a:tblGrid>
              <a:tr h="5146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Building the bond</a:t>
                      </a:r>
                      <a:endParaRPr lang="en-GB" sz="2800" b="0" i="0" u="none" strike="noStrike" cap="none" dirty="0">
                        <a:solidFill>
                          <a:srgbClr val="00B05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090131"/>
                  </a:ext>
                </a:extLst>
              </a:tr>
              <a:tr h="427993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Smiles 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Skin to skin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62719"/>
                  </a:ext>
                </a:extLst>
              </a:tr>
            </a:tbl>
          </a:graphicData>
        </a:graphic>
      </p:graphicFrame>
      <p:pic>
        <p:nvPicPr>
          <p:cNvPr id="5" name="Google Shape;113;p4">
            <a:extLst>
              <a:ext uri="{FF2B5EF4-FFF2-40B4-BE49-F238E27FC236}">
                <a16:creationId xmlns:a16="http://schemas.microsoft.com/office/drawing/2014/main" id="{1EDA3C7F-C7A9-F806-2C13-02ECD8CABC0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016" y="299532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30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DCF1E7-374E-E8C0-10E1-618C75F6DC4C}"/>
              </a:ext>
            </a:extLst>
          </p:cNvPr>
          <p:cNvSpPr txBox="1"/>
          <p:nvPr/>
        </p:nvSpPr>
        <p:spPr>
          <a:xfrm>
            <a:off x="2448962" y="794640"/>
            <a:ext cx="4572000" cy="46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20" algn="ctr" eaLnBrk="0" hangingPunct="0">
              <a:lnSpc>
                <a:spcPts val="2805"/>
              </a:lnSpc>
            </a:pPr>
            <a:r>
              <a:rPr lang="en-GB" sz="3600" b="1" kern="0" dirty="0">
                <a:solidFill>
                  <a:srgbClr val="00B04F"/>
                </a:solidFill>
                <a:effectLst/>
                <a:latin typeface="Arial" panose="020B0604020202020204" pitchFamily="34" charset="0"/>
              </a:rPr>
              <a:t>Job description</a:t>
            </a:r>
            <a:endParaRPr lang="en-GB" sz="3600" b="1" kern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Google Shape;113;p4">
            <a:extLst>
              <a:ext uri="{FF2B5EF4-FFF2-40B4-BE49-F238E27FC236}">
                <a16:creationId xmlns:a16="http://schemas.microsoft.com/office/drawing/2014/main" id="{5723922A-CD05-AD55-BE55-F00BEC282E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233" y="19994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53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25F22-057B-E935-D22D-9A0C5D048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59950"/>
              </p:ext>
            </p:extLst>
          </p:nvPr>
        </p:nvGraphicFramePr>
        <p:xfrm>
          <a:off x="864606" y="1122850"/>
          <a:ext cx="7414788" cy="4612299"/>
        </p:xfrm>
        <a:graphic>
          <a:graphicData uri="http://schemas.openxmlformats.org/drawingml/2006/table">
            <a:tbl>
              <a:tblPr firstRow="1" bandRow="1">
                <a:tableStyleId>{4CB97C7F-6213-45C9-8FC9-68B2963F8475}</a:tableStyleId>
              </a:tblPr>
              <a:tblGrid>
                <a:gridCol w="2471596">
                  <a:extLst>
                    <a:ext uri="{9D8B030D-6E8A-4147-A177-3AD203B41FA5}">
                      <a16:colId xmlns:a16="http://schemas.microsoft.com/office/drawing/2014/main" val="3526829038"/>
                    </a:ext>
                  </a:extLst>
                </a:gridCol>
                <a:gridCol w="2471596">
                  <a:extLst>
                    <a:ext uri="{9D8B030D-6E8A-4147-A177-3AD203B41FA5}">
                      <a16:colId xmlns:a16="http://schemas.microsoft.com/office/drawing/2014/main" val="1071364179"/>
                    </a:ext>
                  </a:extLst>
                </a:gridCol>
                <a:gridCol w="2471596">
                  <a:extLst>
                    <a:ext uri="{9D8B030D-6E8A-4147-A177-3AD203B41FA5}">
                      <a16:colId xmlns:a16="http://schemas.microsoft.com/office/drawing/2014/main" val="3906506230"/>
                    </a:ext>
                  </a:extLst>
                </a:gridCol>
              </a:tblGrid>
              <a:tr h="869133">
                <a:tc>
                  <a:txBody>
                    <a:bodyPr/>
                    <a:lstStyle/>
                    <a:p>
                      <a:r>
                        <a:rPr lang="en-GB" sz="14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Hazard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How a baby might be exposed to hazard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Ways to prevent and reduce risk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26798"/>
                  </a:ext>
                </a:extLst>
              </a:tr>
              <a:tr h="806997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Scalds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en-GB" sz="1400" b="0" i="1" u="none" strike="noStrike" cap="none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Parent spilling hot drink</a:t>
                      </a:r>
                      <a:endParaRPr lang="en-GB" sz="1400" b="0" i="0" u="none" strike="noStrike" cap="none" dirty="0">
                        <a:solidFill>
                          <a:schemeClr val="accent2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r>
                        <a:rPr lang="en-GB" sz="1400" b="0" i="1" u="none" strike="noStrike" cap="none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on baby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1" u="none" strike="noStrike" cap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Avoid hot drink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10968"/>
                  </a:ext>
                </a:extLst>
              </a:tr>
              <a:tr h="614397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Falls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303808"/>
                  </a:ext>
                </a:extLst>
              </a:tr>
              <a:tr h="589101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Travelling in car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54909"/>
                  </a:ext>
                </a:extLst>
              </a:tr>
              <a:tr h="577557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Drowning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389405"/>
                  </a:ext>
                </a:extLst>
              </a:tr>
              <a:tr h="577557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Tobacco smoke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801500"/>
                  </a:ext>
                </a:extLst>
              </a:tr>
              <a:tr h="577557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Suffocation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5235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A9B550-4529-4E8C-C863-D56D9940FFFE}"/>
              </a:ext>
            </a:extLst>
          </p:cNvPr>
          <p:cNvSpPr txBox="1"/>
          <p:nvPr/>
        </p:nvSpPr>
        <p:spPr>
          <a:xfrm>
            <a:off x="1824273" y="481804"/>
            <a:ext cx="5834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20" algn="ctr" eaLnBrk="0" hangingPunct="0">
              <a:spcBef>
                <a:spcPts val="30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Typical Hazards for Babies</a:t>
            </a: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Google Shape;113;p4">
            <a:extLst>
              <a:ext uri="{FF2B5EF4-FFF2-40B4-BE49-F238E27FC236}">
                <a16:creationId xmlns:a16="http://schemas.microsoft.com/office/drawing/2014/main" id="{11F5C364-89A9-D4CA-B824-99BC745CE1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645" y="68938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44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03A3-0DFD-0013-51CB-A64A804D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5372"/>
            <a:ext cx="9298135" cy="1325563"/>
          </a:xfrm>
        </p:spPr>
        <p:txBody>
          <a:bodyPr>
            <a:normAutofit/>
          </a:bodyPr>
          <a:lstStyle/>
          <a:p>
            <a:pPr marL="2480945" marR="462280" indent="-2027555" algn="ctr" eaLnBrk="0" hangingPunct="0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6FB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Benefits of sleep for babies, parents and family</a:t>
            </a:r>
            <a:endParaRPr lang="en-GB" sz="2800" dirty="0"/>
          </a:p>
        </p:txBody>
      </p:sp>
      <p:pic>
        <p:nvPicPr>
          <p:cNvPr id="4" name="Google Shape;113;p4">
            <a:extLst>
              <a:ext uri="{FF2B5EF4-FFF2-40B4-BE49-F238E27FC236}">
                <a16:creationId xmlns:a16="http://schemas.microsoft.com/office/drawing/2014/main" id="{DEAAC52F-AD8B-0D81-BCAD-6AB1BDA53E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53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DA08-D6B5-E57F-68B9-1971F2DF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12" y="1333848"/>
            <a:ext cx="5446224" cy="540221"/>
          </a:xfrm>
        </p:spPr>
        <p:txBody>
          <a:bodyPr>
            <a:noAutofit/>
          </a:bodyPr>
          <a:lstStyle/>
          <a:p>
            <a:r>
              <a:rPr lang="en-GB" sz="2800" b="1" u="sng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Reasons why a baby might cry</a:t>
            </a:r>
            <a:endParaRPr lang="en-GB" sz="2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B743F-8D23-6E1E-4A24-EE6C521B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912" y="2028178"/>
            <a:ext cx="3472570" cy="2474771"/>
          </a:xfrm>
        </p:spPr>
        <p:txBody>
          <a:bodyPr/>
          <a:lstStyle/>
          <a:p>
            <a:pPr marL="742950" lvl="1" indent="-285750" eaLnBrk="0" hangingPunct="0">
              <a:spcBef>
                <a:spcPts val="220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hunger</a:t>
            </a:r>
            <a:endParaRPr lang="en-GB" sz="18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ts val="220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dirty or wet nappy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ts val="220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tiredness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ts val="215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wanting a cuddle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ts val="220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ts val="220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being too hot or too cold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ts val="215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boredom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ts val="220"/>
              </a:spcBef>
              <a:buClr>
                <a:srgbClr val="6F2FA0"/>
              </a:buClr>
              <a:buSzPts val="2400"/>
              <a:tabLst>
                <a:tab pos="889000" algn="l"/>
              </a:tabLst>
            </a:pPr>
            <a:r>
              <a:rPr lang="en-GB" sz="1800" i="1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overstimulation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Google Shape;371;p39">
            <a:extLst>
              <a:ext uri="{FF2B5EF4-FFF2-40B4-BE49-F238E27FC236}">
                <a16:creationId xmlns:a16="http://schemas.microsoft.com/office/drawing/2014/main" id="{C80288BF-6BA6-1ABB-BBEF-F3CF8A8B45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551" y="24365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941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B4231DE-E17E-84BF-E08D-562333C16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905754"/>
            <a:ext cx="3714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BD71BC5-88CB-711D-2C75-7830B959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2043867"/>
            <a:ext cx="370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6F67CC-725A-ECA2-942F-EF52B96F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14485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A9141C-411C-8B5A-C65C-3F6A8727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190892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D02CC-0712-353B-D407-659D87D27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51855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oogle Shape;113;p4">
            <a:extLst>
              <a:ext uri="{FF2B5EF4-FFF2-40B4-BE49-F238E27FC236}">
                <a16:creationId xmlns:a16="http://schemas.microsoft.com/office/drawing/2014/main" id="{E8B2CE2D-FD79-F47F-0B88-85B27368DD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20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22F50E-E384-B521-99FF-477703D44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60750"/>
              </p:ext>
            </p:extLst>
          </p:nvPr>
        </p:nvGraphicFramePr>
        <p:xfrm>
          <a:off x="938542" y="1686711"/>
          <a:ext cx="7266916" cy="4578351"/>
        </p:xfrm>
        <a:graphic>
          <a:graphicData uri="http://schemas.openxmlformats.org/drawingml/2006/table">
            <a:tbl>
              <a:tblPr firstRow="1" bandRow="1">
                <a:tableStyleId>{4CB97C7F-6213-45C9-8FC9-68B2963F8475}</a:tableStyleId>
              </a:tblPr>
              <a:tblGrid>
                <a:gridCol w="1816729">
                  <a:extLst>
                    <a:ext uri="{9D8B030D-6E8A-4147-A177-3AD203B41FA5}">
                      <a16:colId xmlns:a16="http://schemas.microsoft.com/office/drawing/2014/main" val="3171770887"/>
                    </a:ext>
                  </a:extLst>
                </a:gridCol>
                <a:gridCol w="1816729">
                  <a:extLst>
                    <a:ext uri="{9D8B030D-6E8A-4147-A177-3AD203B41FA5}">
                      <a16:colId xmlns:a16="http://schemas.microsoft.com/office/drawing/2014/main" val="4056718151"/>
                    </a:ext>
                  </a:extLst>
                </a:gridCol>
                <a:gridCol w="1816729">
                  <a:extLst>
                    <a:ext uri="{9D8B030D-6E8A-4147-A177-3AD203B41FA5}">
                      <a16:colId xmlns:a16="http://schemas.microsoft.com/office/drawing/2014/main" val="3205040643"/>
                    </a:ext>
                  </a:extLst>
                </a:gridCol>
                <a:gridCol w="1816729">
                  <a:extLst>
                    <a:ext uri="{9D8B030D-6E8A-4147-A177-3AD203B41FA5}">
                      <a16:colId xmlns:a16="http://schemas.microsoft.com/office/drawing/2014/main" val="3942514859"/>
                    </a:ext>
                  </a:extLst>
                </a:gridCol>
              </a:tblGrid>
              <a:tr h="39096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Hormone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Trigger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Effect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Things we can 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3886"/>
                  </a:ext>
                </a:extLst>
              </a:tr>
              <a:tr h="1407911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Relaxation (Endorphins)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Pain, exercise, arousal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en-GB" sz="14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Natural pain relief, feeling high, focusing inward,</a:t>
                      </a:r>
                    </a:p>
                    <a:p>
                      <a:r>
                        <a:rPr lang="en-GB" sz="14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well-being</a:t>
                      </a:r>
                      <a:endParaRPr lang="en-GB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F0"/>
                          </a:solidFill>
                        </a:rPr>
                        <a:t>Increase: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3614"/>
                  </a:ext>
                </a:extLst>
              </a:tr>
              <a:tr h="1389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Love (Oxytocin)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Comfort, care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Muscle contractions, pleasure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Increase: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57576"/>
                  </a:ext>
                </a:extLst>
              </a:tr>
              <a:tr h="1389739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Flight or fight (Adrenaline)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Fear, anxiety, stress, fear of losing control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Tension, increased pain, alertness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Decrease: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5910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0E8F47E-35BA-22AE-74D2-CA8C9B0E4E62}"/>
              </a:ext>
            </a:extLst>
          </p:cNvPr>
          <p:cNvSpPr txBox="1"/>
          <p:nvPr/>
        </p:nvSpPr>
        <p:spPr>
          <a:xfrm>
            <a:off x="1511929" y="1013988"/>
            <a:ext cx="6328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power of hormones</a:t>
            </a:r>
            <a:endParaRPr lang="en-GB" sz="2800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Google Shape;113;p4">
            <a:extLst>
              <a:ext uri="{FF2B5EF4-FFF2-40B4-BE49-F238E27FC236}">
                <a16:creationId xmlns:a16="http://schemas.microsoft.com/office/drawing/2014/main" id="{4344F19F-9197-671D-D576-4C196D7F11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67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43363-C32A-0C77-063D-43F3092E1075}"/>
              </a:ext>
            </a:extLst>
          </p:cNvPr>
          <p:cNvSpPr txBox="1"/>
          <p:nvPr/>
        </p:nvSpPr>
        <p:spPr>
          <a:xfrm>
            <a:off x="-137975" y="2023487"/>
            <a:ext cx="562356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1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89000" marR="558165" eaLnBrk="0" hangingPunct="0">
              <a:lnSpc>
                <a:spcPct val="150000"/>
              </a:lnSpc>
              <a:spcAft>
                <a:spcPts val="0"/>
              </a:spcAft>
            </a:pPr>
            <a:r>
              <a:rPr lang="en-GB" sz="18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1 – Becoming a parent Session 2 – A healthy pregnancy Session 3 – Bonding</a:t>
            </a:r>
            <a:endParaRPr lang="en-GB" sz="1800" dirty="0">
              <a:solidFill>
                <a:schemeClr val="accent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89000" marR="1586230" eaLnBrk="0" hangingPunct="0">
              <a:lnSpc>
                <a:spcPct val="150000"/>
              </a:lnSpc>
              <a:spcAft>
                <a:spcPts val="0"/>
              </a:spcAft>
            </a:pPr>
            <a:r>
              <a:rPr lang="en-GB" sz="18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Session 4 – Caring Session 5 – Giving birth Session 6 – Life after birth</a:t>
            </a:r>
            <a:endParaRPr lang="en-GB" sz="1800" dirty="0">
              <a:solidFill>
                <a:schemeClr val="accent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Google Shape;113;p4">
            <a:extLst>
              <a:ext uri="{FF2B5EF4-FFF2-40B4-BE49-F238E27FC236}">
                <a16:creationId xmlns:a16="http://schemas.microsoft.com/office/drawing/2014/main" id="{BD655286-635E-C497-C39E-E2C2EC8B61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70F0A-CFB3-66CB-18C0-BCA83355C8BE}"/>
              </a:ext>
            </a:extLst>
          </p:cNvPr>
          <p:cNvSpPr txBox="1"/>
          <p:nvPr/>
        </p:nvSpPr>
        <p:spPr>
          <a:xfrm>
            <a:off x="750623" y="1761877"/>
            <a:ext cx="4734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20" eaLnBrk="0" hangingPunct="0">
              <a:spcBef>
                <a:spcPts val="300"/>
              </a:spcBef>
              <a:spcAft>
                <a:spcPts val="0"/>
              </a:spcAft>
            </a:pPr>
            <a:r>
              <a:rPr lang="en-GB" sz="2800" b="1" i="1" u="heavy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Overview</a:t>
            </a:r>
            <a:endParaRPr lang="en-GB" sz="4400" i="1" dirty="0">
              <a:solidFill>
                <a:schemeClr val="accent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3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D85570-895F-350A-114F-9CF3136E7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02779"/>
              </p:ext>
            </p:extLst>
          </p:nvPr>
        </p:nvGraphicFramePr>
        <p:xfrm>
          <a:off x="1149791" y="1236311"/>
          <a:ext cx="7011908" cy="5355067"/>
        </p:xfrm>
        <a:graphic>
          <a:graphicData uri="http://schemas.openxmlformats.org/drawingml/2006/table">
            <a:tbl>
              <a:tblPr>
                <a:tableStyleId>{4CB97C7F-6213-45C9-8FC9-68B2963F8475}</a:tableStyleId>
              </a:tblPr>
              <a:tblGrid>
                <a:gridCol w="3420444">
                  <a:extLst>
                    <a:ext uri="{9D8B030D-6E8A-4147-A177-3AD203B41FA5}">
                      <a16:colId xmlns:a16="http://schemas.microsoft.com/office/drawing/2014/main" val="1486956218"/>
                    </a:ext>
                  </a:extLst>
                </a:gridCol>
                <a:gridCol w="3591464">
                  <a:extLst>
                    <a:ext uri="{9D8B030D-6E8A-4147-A177-3AD203B41FA5}">
                      <a16:colId xmlns:a16="http://schemas.microsoft.com/office/drawing/2014/main" val="3221591402"/>
                    </a:ext>
                  </a:extLst>
                </a:gridCol>
              </a:tblGrid>
              <a:tr h="827381">
                <a:tc gridSpan="2">
                  <a:txBody>
                    <a:bodyPr/>
                    <a:lstStyle/>
                    <a:p>
                      <a:pPr marL="772160" marR="753110" indent="622300" algn="ctr" eaLnBrk="0" hangingPunct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cap="none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Types of support – practical, social, emotional</a:t>
                      </a:r>
                      <a:endParaRPr lang="en-GB" sz="2800" b="1" kern="1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54847"/>
                  </a:ext>
                </a:extLst>
              </a:tr>
              <a:tr h="263913">
                <a:tc>
                  <a:txBody>
                    <a:bodyPr/>
                    <a:lstStyle/>
                    <a:p>
                      <a:pPr marL="992505" marR="986155" algn="ctr" eaLnBrk="0" hangingPunct="0"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1820" algn="ctr" eaLnBrk="0" hangingPunct="0"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Who/Where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0935886"/>
                  </a:ext>
                </a:extLst>
              </a:tr>
              <a:tr h="647869">
                <a:tc>
                  <a:txBody>
                    <a:bodyPr/>
                    <a:lstStyle/>
                    <a:p>
                      <a:pPr marL="56515" eaLnBrk="0" hangingPunct="0">
                        <a:lnSpc>
                          <a:spcPts val="1825"/>
                        </a:lnSpc>
                      </a:pPr>
                      <a:r>
                        <a:rPr lang="en-GB" sz="140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Breastfeeding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184785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‘bump to breast’ group. 1-2-1 support, midwife </a:t>
                      </a:r>
                    </a:p>
                    <a:p>
                      <a:pPr marL="62865" marR="184785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visitor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7975741"/>
                  </a:ext>
                </a:extLst>
              </a:tr>
              <a:tr h="331387">
                <a:tc>
                  <a:txBody>
                    <a:bodyPr/>
                    <a:lstStyle/>
                    <a:p>
                      <a:pPr marL="56515" eaLnBrk="0" hangingPunct="0">
                        <a:lnSpc>
                          <a:spcPct val="107000"/>
                        </a:lnSpc>
                      </a:pPr>
                      <a:r>
                        <a:rPr lang="en-GB" sz="1400" kern="1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 other parents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ea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WhatsApp group/zoom calls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842699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400" kern="100" dirty="0">
                          <a:solidFill>
                            <a:srgbClr val="00B050"/>
                          </a:solidFill>
                          <a:effectLst/>
                        </a:rPr>
                        <a:t> feeling low </a:t>
                      </a:r>
                      <a:endParaRPr lang="en-GB" sz="1400" kern="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4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GB" sz="1400" b="0" i="1" u="none" strike="noStrike" cap="none" dirty="0">
                          <a:solidFill>
                            <a:srgbClr val="7030A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Talk to a friend, midwife, GP</a:t>
                      </a:r>
                      <a:endParaRPr lang="en-GB" sz="1400" kern="1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3860340"/>
                  </a:ext>
                </a:extLst>
              </a:tr>
              <a:tr h="331387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800" kern="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GB" sz="800" kern="1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1115591"/>
                  </a:ext>
                </a:extLst>
              </a:tr>
              <a:tr h="342060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5781816"/>
                  </a:ext>
                </a:extLst>
              </a:tr>
              <a:tr h="331387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8114040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5017818"/>
                  </a:ext>
                </a:extLst>
              </a:tr>
              <a:tr h="331387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1639931"/>
                  </a:ext>
                </a:extLst>
              </a:tr>
              <a:tr h="375109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61845962"/>
                  </a:ext>
                </a:extLst>
              </a:tr>
              <a:tr h="330825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6781375"/>
                  </a:ext>
                </a:extLst>
              </a:tr>
              <a:tr h="342620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0732474"/>
                  </a:ext>
                </a:extLst>
              </a:tr>
              <a:tr h="183316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  <a:endParaRPr lang="en-GB" sz="8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8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8395729"/>
                  </a:ext>
                </a:extLst>
              </a:tr>
            </a:tbl>
          </a:graphicData>
        </a:graphic>
      </p:graphicFrame>
      <p:pic>
        <p:nvPicPr>
          <p:cNvPr id="5" name="Google Shape;113;p4">
            <a:extLst>
              <a:ext uri="{FF2B5EF4-FFF2-40B4-BE49-F238E27FC236}">
                <a16:creationId xmlns:a16="http://schemas.microsoft.com/office/drawing/2014/main" id="{616B979A-E07E-364B-0285-44D13AC7B4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36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40606" y="432149"/>
            <a:ext cx="87360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74074"/>
              <a:buFont typeface="Arial"/>
              <a:buNone/>
            </a:pPr>
            <a:r>
              <a:rPr lang="en-GB" sz="4900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  <a:t>   </a:t>
            </a:r>
            <a:r>
              <a:rPr lang="en-GB" sz="3100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  <a:t>Our Group Guidelines</a:t>
            </a:r>
            <a:br>
              <a:rPr lang="en-GB" sz="2400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en-GB" sz="2400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</a:br>
            <a:endParaRPr sz="18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961652" y="1567534"/>
            <a:ext cx="5262726" cy="4896544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3326871" y="3028303"/>
            <a:ext cx="2513444" cy="2095108"/>
          </a:xfrm>
          <a:prstGeom prst="heart">
            <a:avLst/>
          </a:prstGeom>
          <a:noFill/>
          <a:ln w="28575" cap="flat" cmpd="sng">
            <a:solidFill>
              <a:srgbClr val="FC10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071701" y="4500306"/>
            <a:ext cx="10005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3708571" y="5744118"/>
            <a:ext cx="20657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155" y="248901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4245-A81B-9CCA-0D81-64A4DE1F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083" y="740975"/>
            <a:ext cx="2628052" cy="1273551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 Park</a:t>
            </a:r>
            <a:endParaRPr lang="en-GB" sz="3600" dirty="0">
              <a:solidFill>
                <a:schemeClr val="accent5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7E3ACC-A768-3E80-74BA-573E5D07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66" y="2542184"/>
            <a:ext cx="3909667" cy="266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3136D-B82F-92FE-D2BC-8C496DAFF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6" y="274591"/>
            <a:ext cx="128636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4DB1BE-2C48-ED6D-2D56-7F3FD15FC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37467"/>
              </p:ext>
            </p:extLst>
          </p:nvPr>
        </p:nvGraphicFramePr>
        <p:xfrm>
          <a:off x="2029968" y="704088"/>
          <a:ext cx="5340096" cy="612648"/>
        </p:xfrm>
        <a:graphic>
          <a:graphicData uri="http://schemas.openxmlformats.org/drawingml/2006/table">
            <a:tbl>
              <a:tblPr/>
              <a:tblGrid>
                <a:gridCol w="5340096">
                  <a:extLst>
                    <a:ext uri="{9D8B030D-6E8A-4147-A177-3AD203B41FA5}">
                      <a16:colId xmlns:a16="http://schemas.microsoft.com/office/drawing/2014/main" val="1226760182"/>
                    </a:ext>
                  </a:extLst>
                </a:gridCol>
              </a:tblGrid>
              <a:tr h="612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0303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16F8B0-D34D-43ED-3303-484A268C6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35681"/>
              </p:ext>
            </p:extLst>
          </p:nvPr>
        </p:nvGraphicFramePr>
        <p:xfrm>
          <a:off x="4700016" y="1335024"/>
          <a:ext cx="2670048" cy="5321808"/>
        </p:xfrm>
        <a:graphic>
          <a:graphicData uri="http://schemas.openxmlformats.org/drawingml/2006/table">
            <a:tbl>
              <a:tblPr/>
              <a:tblGrid>
                <a:gridCol w="2670048">
                  <a:extLst>
                    <a:ext uri="{9D8B030D-6E8A-4147-A177-3AD203B41FA5}">
                      <a16:colId xmlns:a16="http://schemas.microsoft.com/office/drawing/2014/main" val="1759480702"/>
                    </a:ext>
                  </a:extLst>
                </a:gridCol>
              </a:tblGrid>
              <a:tr h="53218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6094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F1FBDF-D4BA-94E6-6316-F45D488B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33789"/>
              </p:ext>
            </p:extLst>
          </p:nvPr>
        </p:nvGraphicFramePr>
        <p:xfrm>
          <a:off x="2029968" y="1325880"/>
          <a:ext cx="2670048" cy="5340096"/>
        </p:xfrm>
        <a:graphic>
          <a:graphicData uri="http://schemas.openxmlformats.org/drawingml/2006/table">
            <a:tbl>
              <a:tblPr/>
              <a:tblGrid>
                <a:gridCol w="2670048">
                  <a:extLst>
                    <a:ext uri="{9D8B030D-6E8A-4147-A177-3AD203B41FA5}">
                      <a16:colId xmlns:a16="http://schemas.microsoft.com/office/drawing/2014/main" val="3805164338"/>
                    </a:ext>
                  </a:extLst>
                </a:gridCol>
              </a:tblGrid>
              <a:tr h="53400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1354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499249-FD25-88A5-8816-43EDF3EFDD01}"/>
              </a:ext>
            </a:extLst>
          </p:cNvPr>
          <p:cNvSpPr txBox="1"/>
          <p:nvPr/>
        </p:nvSpPr>
        <p:spPr>
          <a:xfrm>
            <a:off x="3364992" y="845141"/>
            <a:ext cx="31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B04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Strengths and Resources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9" name="Google Shape;166;g1ba27a066c5_1_15">
            <a:extLst>
              <a:ext uri="{FF2B5EF4-FFF2-40B4-BE49-F238E27FC236}">
                <a16:creationId xmlns:a16="http://schemas.microsoft.com/office/drawing/2014/main" id="{DE138CB2-6D03-21B9-64F2-B84B007E185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192" y="201442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12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6F19-CA39-BF5C-8D6C-6EF1F8E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  </a:t>
            </a:r>
            <a:r>
              <a:rPr lang="en-GB" b="1" dirty="0">
                <a:solidFill>
                  <a:srgbClr val="5B9BD5"/>
                </a:solidFill>
                <a:latin typeface="Cabin"/>
              </a:rPr>
              <a:t>Boosting our Batteries</a:t>
            </a:r>
          </a:p>
        </p:txBody>
      </p:sp>
      <p:pic>
        <p:nvPicPr>
          <p:cNvPr id="3" name="Google Shape;166;g1ba27a066c5_1_15">
            <a:extLst>
              <a:ext uri="{FF2B5EF4-FFF2-40B4-BE49-F238E27FC236}">
                <a16:creationId xmlns:a16="http://schemas.microsoft.com/office/drawing/2014/main" id="{D8B0A9A1-15AC-396B-881C-54BFF27D92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353" y="194581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9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D1933CEA-C725-9FA1-B2F4-FA8126A3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41" y="1840871"/>
            <a:ext cx="247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D833D0D-D2F9-A0B9-0974-A6F60F1B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83" y="194564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090FF68F-F032-90B1-6E39-E772340C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37" y="2055183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6F8F513-1C7D-3674-294F-7A910A95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168" y="1227625"/>
            <a:ext cx="5078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6F2F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HEALTHY WOMB ENVIRONMENT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8DD15D4-62C3-798F-5F29-F8E77E39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02668"/>
              </p:ext>
            </p:extLst>
          </p:nvPr>
        </p:nvGraphicFramePr>
        <p:xfrm>
          <a:off x="1268240" y="1797780"/>
          <a:ext cx="6940236" cy="3938190"/>
        </p:xfrm>
        <a:graphic>
          <a:graphicData uri="http://schemas.openxmlformats.org/drawingml/2006/table">
            <a:tbl>
              <a:tblPr firstRow="1" bandRow="1">
                <a:tableStyleId>{4CB97C7F-6213-45C9-8FC9-68B2963F8475}</a:tableStyleId>
              </a:tblPr>
              <a:tblGrid>
                <a:gridCol w="2313412">
                  <a:extLst>
                    <a:ext uri="{9D8B030D-6E8A-4147-A177-3AD203B41FA5}">
                      <a16:colId xmlns:a16="http://schemas.microsoft.com/office/drawing/2014/main" val="650166385"/>
                    </a:ext>
                  </a:extLst>
                </a:gridCol>
                <a:gridCol w="2313412">
                  <a:extLst>
                    <a:ext uri="{9D8B030D-6E8A-4147-A177-3AD203B41FA5}">
                      <a16:colId xmlns:a16="http://schemas.microsoft.com/office/drawing/2014/main" val="859799902"/>
                    </a:ext>
                  </a:extLst>
                </a:gridCol>
                <a:gridCol w="2313412">
                  <a:extLst>
                    <a:ext uri="{9D8B030D-6E8A-4147-A177-3AD203B41FA5}">
                      <a16:colId xmlns:a16="http://schemas.microsoft.com/office/drawing/2014/main" val="3925172616"/>
                    </a:ext>
                  </a:extLst>
                </a:gridCol>
              </a:tblGrid>
              <a:tr h="7190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21983"/>
                  </a:ext>
                </a:extLst>
              </a:tr>
              <a:tr h="321910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Being active </a:t>
                      </a:r>
                    </a:p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Getting enough rest and looking after ourselves </a:t>
                      </a:r>
                    </a:p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Eating well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Better mood/more relaxed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Protects from stress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92727"/>
                  </a:ext>
                </a:extLst>
              </a:tr>
            </a:tbl>
          </a:graphicData>
        </a:graphic>
      </p:graphicFrame>
      <p:pic>
        <p:nvPicPr>
          <p:cNvPr id="6" name="Google Shape;166;g1ba27a066c5_1_15">
            <a:extLst>
              <a:ext uri="{FF2B5EF4-FFF2-40B4-BE49-F238E27FC236}">
                <a16:creationId xmlns:a16="http://schemas.microsoft.com/office/drawing/2014/main" id="{691652D2-F1DD-5FA5-91EA-87A6BF0D69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230" y="216845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7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E7FD86-E50A-F0DD-9386-8D7F1826D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85523"/>
              </p:ext>
            </p:extLst>
          </p:nvPr>
        </p:nvGraphicFramePr>
        <p:xfrm>
          <a:off x="1282574" y="1237797"/>
          <a:ext cx="6832349" cy="5447420"/>
        </p:xfrm>
        <a:graphic>
          <a:graphicData uri="http://schemas.openxmlformats.org/drawingml/2006/table">
            <a:tbl>
              <a:tblPr firstRow="1" bandRow="1">
                <a:tableStyleId>{4CB97C7F-6213-45C9-8FC9-68B2963F8475}</a:tableStyleId>
              </a:tblPr>
              <a:tblGrid>
                <a:gridCol w="6832349">
                  <a:extLst>
                    <a:ext uri="{9D8B030D-6E8A-4147-A177-3AD203B41FA5}">
                      <a16:colId xmlns:a16="http://schemas.microsoft.com/office/drawing/2014/main" val="1817139347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kern="0" dirty="0">
                          <a:solidFill>
                            <a:srgbClr val="006FB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Daily life at home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50629"/>
                  </a:ext>
                </a:extLst>
              </a:tr>
              <a:tr h="238259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Cleaning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71"/>
                  </a:ext>
                </a:extLst>
              </a:tr>
              <a:tr h="411863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u="none" strike="noStrike" cap="none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To plan into daily life</a:t>
                      </a:r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00860"/>
                  </a:ext>
                </a:extLst>
              </a:tr>
              <a:tr h="224110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Going for a walk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1000"/>
                  </a:ext>
                </a:extLst>
              </a:tr>
            </a:tbl>
          </a:graphicData>
        </a:graphic>
      </p:graphicFrame>
      <p:pic>
        <p:nvPicPr>
          <p:cNvPr id="5" name="Google Shape;113;p4">
            <a:extLst>
              <a:ext uri="{FF2B5EF4-FFF2-40B4-BE49-F238E27FC236}">
                <a16:creationId xmlns:a16="http://schemas.microsoft.com/office/drawing/2014/main" id="{7D4077A3-5893-2C26-5383-1C6012D38D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13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EE7FD86-E50A-F0DD-9386-8D7F1826D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93827"/>
              </p:ext>
            </p:extLst>
          </p:nvPr>
        </p:nvGraphicFramePr>
        <p:xfrm>
          <a:off x="1155825" y="1237797"/>
          <a:ext cx="6832349" cy="5447420"/>
        </p:xfrm>
        <a:graphic>
          <a:graphicData uri="http://schemas.openxmlformats.org/drawingml/2006/table">
            <a:tbl>
              <a:tblPr firstRow="1" bandRow="1">
                <a:tableStyleId>{4CB97C7F-6213-45C9-8FC9-68B2963F8475}</a:tableStyleId>
              </a:tblPr>
              <a:tblGrid>
                <a:gridCol w="6832349">
                  <a:extLst>
                    <a:ext uri="{9D8B030D-6E8A-4147-A177-3AD203B41FA5}">
                      <a16:colId xmlns:a16="http://schemas.microsoft.com/office/drawing/2014/main" val="1817139347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Typical meals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50629"/>
                  </a:ext>
                </a:extLst>
              </a:tr>
              <a:tr h="2382593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71"/>
                  </a:ext>
                </a:extLst>
              </a:tr>
              <a:tr h="41186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1"/>
                          </a:solidFill>
                        </a:rPr>
                        <a:t>Typical snacks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00860"/>
                  </a:ext>
                </a:extLst>
              </a:tr>
              <a:tr h="224110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1000"/>
                  </a:ext>
                </a:extLst>
              </a:tr>
            </a:tbl>
          </a:graphicData>
        </a:graphic>
      </p:graphicFrame>
      <p:pic>
        <p:nvPicPr>
          <p:cNvPr id="2" name="Google Shape;113;p4">
            <a:extLst>
              <a:ext uri="{FF2B5EF4-FFF2-40B4-BE49-F238E27FC236}">
                <a16:creationId xmlns:a16="http://schemas.microsoft.com/office/drawing/2014/main" id="{B0A0D65E-0A88-601A-9157-7F92E23374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" y="17278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7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530</Words>
  <Application>Microsoft Office PowerPoint</Application>
  <PresentationFormat>On-screen Show (4:3)</PresentationFormat>
  <Paragraphs>123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Cabin</vt:lpstr>
      <vt:lpstr>Office Theme</vt:lpstr>
      <vt:lpstr>PowerPoint Presentation</vt:lpstr>
      <vt:lpstr>PowerPoint Presentation</vt:lpstr>
      <vt:lpstr>   Our Group Guidelines  </vt:lpstr>
      <vt:lpstr>Car Park</vt:lpstr>
      <vt:lpstr>PowerPoint Presentation</vt:lpstr>
      <vt:lpstr>   Boosting our Batteries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sleep for babies, parents and family</vt:lpstr>
      <vt:lpstr>Reasons why a baby might cry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families</dc:title>
  <dc:creator>Becca Sheahan</dc:creator>
  <cp:lastModifiedBy>Matt Fitz-Gerald</cp:lastModifiedBy>
  <cp:revision>13</cp:revision>
  <cp:lastPrinted>2023-05-02T13:15:54Z</cp:lastPrinted>
  <dcterms:created xsi:type="dcterms:W3CDTF">2022-12-09T10:01:52Z</dcterms:created>
  <dcterms:modified xsi:type="dcterms:W3CDTF">2023-08-24T10:07:56Z</dcterms:modified>
</cp:coreProperties>
</file>