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</p:sldMasterIdLst>
  <p:notesMasterIdLst>
    <p:notesMasterId r:id="rId7"/>
  </p:notesMasterIdLst>
  <p:sldIdLst>
    <p:sldId id="256" r:id="rId3"/>
    <p:sldId id="260" r:id="rId4"/>
    <p:sldId id="258" r:id="rId5"/>
    <p:sldId id="259" r:id="rId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guN2Yq6YEoMfl25nSKCJYWLEdyJ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customschemas.google.com/relationships/presentationmetadata" Target="metadata"/><Relationship Id="rId4" Type="http://schemas.openxmlformats.org/officeDocument/2006/relationships/slide" Target="slides/slide2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7078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33134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52763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823149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840279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04384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2274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10514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301089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7202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5744168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685800" y="1844825"/>
            <a:ext cx="7772400" cy="1656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GB" b="1" dirty="0">
                <a:solidFill>
                  <a:schemeClr val="accent5">
                    <a:lumMod val="75000"/>
                  </a:schemeClr>
                </a:solidFill>
                <a:latin typeface="Cabin" panose="020B0803050202020004" pitchFamily="34" charset="0"/>
                <a:ea typeface="Arial"/>
                <a:cs typeface="Arial"/>
                <a:sym typeface="Arial"/>
              </a:rPr>
              <a:t>Understanding children’s behaviour</a:t>
            </a:r>
            <a:endParaRPr b="1" dirty="0">
              <a:solidFill>
                <a:schemeClr val="accent5">
                  <a:lumMod val="75000"/>
                </a:schemeClr>
              </a:solidFill>
              <a:latin typeface="Cabin" panose="020B08030502020200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-203200" algn="l" rtl="0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Arial"/>
              <a:buChar char="•"/>
            </a:pPr>
            <a:r>
              <a:rPr lang="en-GB" b="1" dirty="0">
                <a:solidFill>
                  <a:srgbClr val="00B050"/>
                </a:solidFill>
                <a:latin typeface="Cabin" panose="020B0803050202020004" pitchFamily="34" charset="0"/>
                <a:ea typeface="Arial"/>
                <a:cs typeface="Arial"/>
                <a:sym typeface="Arial"/>
              </a:rPr>
              <a:t>Behaviour, feelings and needs</a:t>
            </a:r>
            <a:endParaRPr dirty="0">
              <a:solidFill>
                <a:srgbClr val="00B050"/>
              </a:solidFill>
              <a:latin typeface="Cabin" panose="020B0803050202020004" pitchFamily="34" charset="0"/>
            </a:endParaRPr>
          </a:p>
          <a:p>
            <a:pPr marL="0" lvl="0" indent="-203200" algn="l" rtl="0">
              <a:spcBef>
                <a:spcPts val="64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Arial"/>
              <a:buChar char="•"/>
            </a:pPr>
            <a:r>
              <a:rPr lang="en-GB" b="1" dirty="0">
                <a:solidFill>
                  <a:srgbClr val="00B050"/>
                </a:solidFill>
                <a:latin typeface="Cabin" panose="020B0803050202020004" pitchFamily="34" charset="0"/>
                <a:ea typeface="Arial"/>
                <a:cs typeface="Arial"/>
                <a:sym typeface="Arial"/>
              </a:rPr>
              <a:t>Let’s listen</a:t>
            </a:r>
            <a:endParaRPr dirty="0">
              <a:solidFill>
                <a:srgbClr val="00B050"/>
              </a:solidFill>
              <a:latin typeface="Cabin" panose="020B0803050202020004" pitchFamily="34" charset="0"/>
            </a:endParaRPr>
          </a:p>
          <a:p>
            <a:pPr marL="0" lvl="0" indent="-203200" algn="l" rtl="0">
              <a:spcBef>
                <a:spcPts val="64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Arial"/>
              <a:buChar char="•"/>
            </a:pPr>
            <a:r>
              <a:rPr lang="en-GB" b="1" dirty="0">
                <a:solidFill>
                  <a:srgbClr val="00B050"/>
                </a:solidFill>
                <a:latin typeface="Cabin" panose="020B0803050202020004" pitchFamily="34" charset="0"/>
                <a:ea typeface="Arial"/>
                <a:cs typeface="Arial"/>
                <a:sym typeface="Arial"/>
              </a:rPr>
              <a:t>Empathy</a:t>
            </a:r>
            <a:endParaRPr b="1" dirty="0">
              <a:solidFill>
                <a:srgbClr val="00B050"/>
              </a:solidFill>
              <a:latin typeface="Cabin" panose="020B08030502020200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1560" y="260648"/>
            <a:ext cx="1944216" cy="1368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9155" y="295555"/>
            <a:ext cx="1944216" cy="1368152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295422" y="346066"/>
            <a:ext cx="8736036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B9BD5"/>
              </a:buClr>
              <a:buSzPts val="1600"/>
              <a:buFont typeface="Arial"/>
              <a:buNone/>
            </a:pPr>
            <a:r>
              <a:rPr lang="en-GB" sz="2400" b="1" dirty="0">
                <a:solidFill>
                  <a:srgbClr val="5B9BD5"/>
                </a:solidFill>
                <a:latin typeface="Cabin" panose="020B0803050202020004" pitchFamily="34" charset="0"/>
                <a:ea typeface="Arial"/>
                <a:cs typeface="Arial"/>
                <a:sym typeface="Arial"/>
              </a:rPr>
              <a:t>                                                                                    OUR GROUP GUIDELINES</a:t>
            </a:r>
            <a:br>
              <a:rPr lang="en-GB" sz="2400" b="1" dirty="0">
                <a:solidFill>
                  <a:srgbClr val="5B9BD5"/>
                </a:solidFill>
                <a:latin typeface="Cabin" panose="020B0803050202020004" pitchFamily="34" charset="0"/>
                <a:ea typeface="Arial"/>
                <a:cs typeface="Arial"/>
                <a:sym typeface="Arial"/>
              </a:rPr>
            </a:br>
            <a:br>
              <a:rPr lang="en-GB" sz="2400" b="1" dirty="0">
                <a:solidFill>
                  <a:srgbClr val="5B9BD5"/>
                </a:solidFill>
                <a:latin typeface="Cabin" panose="020B0803050202020004" pitchFamily="34" charset="0"/>
                <a:ea typeface="Arial"/>
                <a:cs typeface="Arial"/>
                <a:sym typeface="Arial"/>
              </a:rPr>
            </a:br>
            <a:r>
              <a:rPr lang="en-GB" sz="1800" dirty="0">
                <a:solidFill>
                  <a:srgbClr val="CC0099"/>
                </a:solidFill>
                <a:latin typeface="Cabin" panose="020B0803050202020004" pitchFamily="34" charset="0"/>
                <a:ea typeface="Arial"/>
                <a:cs typeface="Arial"/>
                <a:sym typeface="Arial"/>
              </a:rPr>
              <a:t>Feelings are at the heart of all behaviour</a:t>
            </a:r>
            <a:endParaRPr sz="1800" dirty="0">
              <a:latin typeface="Cabin" panose="020B08030502020200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"/>
          <p:cNvSpPr/>
          <p:nvPr/>
        </p:nvSpPr>
        <p:spPr>
          <a:xfrm>
            <a:off x="1961652" y="1772816"/>
            <a:ext cx="5262726" cy="4896544"/>
          </a:xfrm>
          <a:prstGeom prst="ellipse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"/>
          <p:cNvSpPr/>
          <p:nvPr/>
        </p:nvSpPr>
        <p:spPr>
          <a:xfrm>
            <a:off x="3326871" y="3233585"/>
            <a:ext cx="2513444" cy="2095108"/>
          </a:xfrm>
          <a:prstGeom prst="heart">
            <a:avLst/>
          </a:prstGeom>
          <a:noFill/>
          <a:ln w="28575" cap="flat" cmpd="sng">
            <a:solidFill>
              <a:srgbClr val="FC10E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"/>
          <p:cNvSpPr/>
          <p:nvPr/>
        </p:nvSpPr>
        <p:spPr>
          <a:xfrm>
            <a:off x="3772834" y="3546515"/>
            <a:ext cx="189934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Cabin" panose="020B0803050202020004" pitchFamily="34" charset="0"/>
                <a:cs typeface="Arial"/>
                <a:sym typeface="Arial"/>
              </a:rPr>
              <a:t>Safe                Valued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/>
          <p:nvPr/>
        </p:nvSpPr>
        <p:spPr>
          <a:xfrm>
            <a:off x="4161470" y="3898038"/>
            <a:ext cx="82105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Cabin" panose="020B0803050202020004" pitchFamily="34" charset="0"/>
                <a:cs typeface="Arial"/>
                <a:sym typeface="Arial"/>
              </a:rPr>
              <a:t>Inspired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"/>
          <p:cNvSpPr/>
          <p:nvPr/>
        </p:nvSpPr>
        <p:spPr>
          <a:xfrm>
            <a:off x="3526374" y="4267950"/>
            <a:ext cx="223224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Cabin" panose="020B0803050202020004" pitchFamily="34" charset="0"/>
                <a:cs typeface="Arial"/>
                <a:sym typeface="Arial"/>
              </a:rPr>
              <a:t>Comfortable    Motivated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/>
          <p:cNvSpPr/>
          <p:nvPr/>
        </p:nvSpPr>
        <p:spPr>
          <a:xfrm>
            <a:off x="4071701" y="4705588"/>
            <a:ext cx="100059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</a:t>
            </a: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Cabin" panose="020B0803050202020004" pitchFamily="34" charset="0"/>
                <a:cs typeface="Arial"/>
                <a:sym typeface="Arial"/>
              </a:rPr>
              <a:t>Confident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/>
          <p:cNvSpPr/>
          <p:nvPr/>
        </p:nvSpPr>
        <p:spPr>
          <a:xfrm>
            <a:off x="3957088" y="1914533"/>
            <a:ext cx="122982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bin" panose="020B0803050202020004" pitchFamily="34" charset="0"/>
                <a:cs typeface="Arial"/>
                <a:sym typeface="Arial"/>
              </a:rPr>
              <a:t>Right to pass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2573371" y="2585042"/>
            <a:ext cx="1407758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bin" panose="020B0803050202020004" pitchFamily="34" charset="0"/>
                <a:cs typeface="Arial"/>
                <a:sym typeface="Arial"/>
              </a:rPr>
              <a:t>Listen to others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/>
          <p:nvPr/>
        </p:nvSpPr>
        <p:spPr>
          <a:xfrm>
            <a:off x="5542964" y="2457145"/>
            <a:ext cx="114005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bin" panose="020B0803050202020004" pitchFamily="34" charset="0"/>
                <a:cs typeface="Arial"/>
                <a:sym typeface="Arial"/>
              </a:rPr>
              <a:t>Share ideas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2036390" y="3965182"/>
            <a:ext cx="1122423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bin" panose="020B0803050202020004" pitchFamily="34" charset="0"/>
                <a:cs typeface="Arial"/>
                <a:sym typeface="Arial"/>
              </a:rPr>
              <a:t>Not judging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Cabin" panose="020B0803050202020004" pitchFamily="34" charset="0"/>
                <a:ea typeface="Calibri"/>
                <a:cs typeface="Calibri"/>
                <a:sym typeface="Calibri"/>
              </a:rPr>
              <a:t>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/>
          <p:nvPr/>
        </p:nvSpPr>
        <p:spPr>
          <a:xfrm>
            <a:off x="5840315" y="3939190"/>
            <a:ext cx="130035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bin" panose="020B0803050202020004" pitchFamily="34" charset="0"/>
                <a:cs typeface="Arial"/>
                <a:sym typeface="Arial"/>
              </a:rPr>
              <a:t>Ask questions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"/>
          <p:cNvSpPr/>
          <p:nvPr/>
        </p:nvSpPr>
        <p:spPr>
          <a:xfrm>
            <a:off x="2344790" y="5328693"/>
            <a:ext cx="214853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bin" panose="020B0803050202020004" pitchFamily="34" charset="0"/>
                <a:cs typeface="Arial"/>
                <a:sym typeface="Arial"/>
              </a:rPr>
              <a:t>Respect other’s opinions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2"/>
          <p:cNvSpPr/>
          <p:nvPr/>
        </p:nvSpPr>
        <p:spPr>
          <a:xfrm>
            <a:off x="4889635" y="5172406"/>
            <a:ext cx="173797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bin" panose="020B0803050202020004" pitchFamily="34" charset="0"/>
                <a:cs typeface="Arial"/>
                <a:sym typeface="Arial"/>
              </a:rPr>
              <a:t>Keep confidentiality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3708571" y="5949400"/>
            <a:ext cx="206579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bin" panose="020B0803050202020004" pitchFamily="34" charset="0"/>
                <a:cs typeface="Arial"/>
                <a:sym typeface="Arial"/>
              </a:rPr>
              <a:t>Mobiles on silent</a:t>
            </a: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	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1560" y="260648"/>
            <a:ext cx="1944216" cy="136815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2" name="Google Shape;112;p3"/>
          <p:cNvGrpSpPr/>
          <p:nvPr/>
        </p:nvGrpSpPr>
        <p:grpSpPr>
          <a:xfrm>
            <a:off x="3851920" y="301840"/>
            <a:ext cx="4606294" cy="6240780"/>
            <a:chOff x="0" y="0"/>
            <a:chExt cx="2447925" cy="2647950"/>
          </a:xfrm>
        </p:grpSpPr>
        <p:cxnSp>
          <p:nvCxnSpPr>
            <p:cNvPr id="113" name="Google Shape;113;p3"/>
            <p:cNvCxnSpPr/>
            <p:nvPr/>
          </p:nvCxnSpPr>
          <p:spPr>
            <a:xfrm rot="10800000" flipH="1">
              <a:off x="0" y="158044"/>
              <a:ext cx="685800" cy="2447925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</p:cxnSp>
        <p:cxnSp>
          <p:nvCxnSpPr>
            <p:cNvPr id="114" name="Google Shape;114;p3"/>
            <p:cNvCxnSpPr/>
            <p:nvPr/>
          </p:nvCxnSpPr>
          <p:spPr>
            <a:xfrm>
              <a:off x="688623" y="158044"/>
              <a:ext cx="342900" cy="276225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</p:cxnSp>
        <p:cxnSp>
          <p:nvCxnSpPr>
            <p:cNvPr id="115" name="Google Shape;115;p3"/>
            <p:cNvCxnSpPr/>
            <p:nvPr/>
          </p:nvCxnSpPr>
          <p:spPr>
            <a:xfrm rot="10800000" flipH="1">
              <a:off x="1027289" y="203200"/>
              <a:ext cx="209550" cy="2286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</p:cxnSp>
        <p:cxnSp>
          <p:nvCxnSpPr>
            <p:cNvPr id="116" name="Google Shape;116;p3"/>
            <p:cNvCxnSpPr/>
            <p:nvPr/>
          </p:nvCxnSpPr>
          <p:spPr>
            <a:xfrm>
              <a:off x="1241778" y="203200"/>
              <a:ext cx="276225" cy="1143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</p:cxnSp>
        <p:cxnSp>
          <p:nvCxnSpPr>
            <p:cNvPr id="117" name="Google Shape;117;p3"/>
            <p:cNvCxnSpPr/>
            <p:nvPr/>
          </p:nvCxnSpPr>
          <p:spPr>
            <a:xfrm rot="10800000" flipH="1">
              <a:off x="1512712" y="0"/>
              <a:ext cx="295275" cy="314325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</p:cxnSp>
        <p:cxnSp>
          <p:nvCxnSpPr>
            <p:cNvPr id="118" name="Google Shape;118;p3"/>
            <p:cNvCxnSpPr/>
            <p:nvPr/>
          </p:nvCxnSpPr>
          <p:spPr>
            <a:xfrm>
              <a:off x="1806223" y="0"/>
              <a:ext cx="581025" cy="264795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</p:cxnSp>
        <p:cxnSp>
          <p:nvCxnSpPr>
            <p:cNvPr id="119" name="Google Shape;119;p3"/>
            <p:cNvCxnSpPr/>
            <p:nvPr/>
          </p:nvCxnSpPr>
          <p:spPr>
            <a:xfrm>
              <a:off x="0" y="1106311"/>
              <a:ext cx="2447925" cy="0"/>
            </a:xfrm>
            <a:prstGeom prst="straightConnector1">
              <a:avLst/>
            </a:prstGeom>
            <a:noFill/>
            <a:ln w="25400" cap="flat" cmpd="sng">
              <a:solidFill>
                <a:srgbClr val="4F81BD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</p:cxnSp>
      </p:grpSp>
      <p:cxnSp>
        <p:nvCxnSpPr>
          <p:cNvPr id="120" name="Google Shape;120;p3"/>
          <p:cNvCxnSpPr/>
          <p:nvPr/>
        </p:nvCxnSpPr>
        <p:spPr>
          <a:xfrm rot="-5400000">
            <a:off x="4795511" y="6138520"/>
            <a:ext cx="579000" cy="229200"/>
          </a:xfrm>
          <a:prstGeom prst="curvedConnector3">
            <a:avLst>
              <a:gd name="adj1" fmla="val 50010"/>
            </a:avLst>
          </a:prstGeom>
          <a:noFill/>
          <a:ln w="19050" cap="flat" cmpd="sng">
            <a:solidFill>
              <a:srgbClr val="00B05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21" name="Google Shape;121;p3"/>
          <p:cNvCxnSpPr/>
          <p:nvPr/>
        </p:nvCxnSpPr>
        <p:spPr>
          <a:xfrm rot="-5400000">
            <a:off x="6004397" y="6138520"/>
            <a:ext cx="579000" cy="229200"/>
          </a:xfrm>
          <a:prstGeom prst="curvedConnector3">
            <a:avLst>
              <a:gd name="adj1" fmla="val 50010"/>
            </a:avLst>
          </a:prstGeom>
          <a:noFill/>
          <a:ln w="19050" cap="flat" cmpd="sng">
            <a:solidFill>
              <a:srgbClr val="00B05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22" name="Google Shape;122;p3"/>
          <p:cNvCxnSpPr/>
          <p:nvPr/>
        </p:nvCxnSpPr>
        <p:spPr>
          <a:xfrm rot="-5400000">
            <a:off x="7075815" y="6146228"/>
            <a:ext cx="579000" cy="229200"/>
          </a:xfrm>
          <a:prstGeom prst="curvedConnector3">
            <a:avLst>
              <a:gd name="adj1" fmla="val 50010"/>
            </a:avLst>
          </a:prstGeom>
          <a:noFill/>
          <a:ln w="19050" cap="flat" cmpd="sng">
            <a:solidFill>
              <a:srgbClr val="00B050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23" name="Google Shape;123;p3"/>
          <p:cNvSpPr txBox="1"/>
          <p:nvPr/>
        </p:nvSpPr>
        <p:spPr>
          <a:xfrm>
            <a:off x="3209334" y="2107473"/>
            <a:ext cx="139627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rgbClr val="7030A0"/>
                </a:solidFill>
                <a:latin typeface="Cabin" panose="020B0803050202020004" pitchFamily="34" charset="0"/>
                <a:ea typeface="Calibri"/>
                <a:cs typeface="Calibri"/>
                <a:sym typeface="Calibri"/>
              </a:rPr>
              <a:t>Behaviour</a:t>
            </a:r>
            <a:endParaRPr sz="2000" b="1" dirty="0">
              <a:solidFill>
                <a:srgbClr val="7030A0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3"/>
          <p:cNvSpPr txBox="1"/>
          <p:nvPr/>
        </p:nvSpPr>
        <p:spPr>
          <a:xfrm>
            <a:off x="2722649" y="3935459"/>
            <a:ext cx="1116013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chemeClr val="accent2"/>
                </a:solidFill>
                <a:latin typeface="Cabin" panose="020B0803050202020004" pitchFamily="34" charset="0"/>
                <a:ea typeface="Calibri"/>
                <a:cs typeface="Calibri"/>
                <a:sym typeface="Calibri"/>
              </a:rPr>
              <a:t>Feelings</a:t>
            </a:r>
            <a:endParaRPr sz="2000" b="1" dirty="0">
              <a:solidFill>
                <a:schemeClr val="accent2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3"/>
          <p:cNvSpPr txBox="1"/>
          <p:nvPr/>
        </p:nvSpPr>
        <p:spPr>
          <a:xfrm>
            <a:off x="2362237" y="5771293"/>
            <a:ext cx="1019992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rgbClr val="00B050"/>
                </a:solidFill>
                <a:latin typeface="Cabin" panose="020B0803050202020004" pitchFamily="34" charset="0"/>
                <a:ea typeface="Calibri"/>
                <a:cs typeface="Calibri"/>
                <a:sym typeface="Calibri"/>
              </a:rPr>
              <a:t>Needs</a:t>
            </a:r>
            <a:endParaRPr sz="2000" b="1" dirty="0">
              <a:solidFill>
                <a:srgbClr val="00B050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oogle Shape;130;p4"/>
          <p:cNvGrpSpPr/>
          <p:nvPr/>
        </p:nvGrpSpPr>
        <p:grpSpPr>
          <a:xfrm>
            <a:off x="4027204" y="617220"/>
            <a:ext cx="4606294" cy="6240780"/>
            <a:chOff x="0" y="0"/>
            <a:chExt cx="2447925" cy="2647950"/>
          </a:xfrm>
        </p:grpSpPr>
        <p:cxnSp>
          <p:nvCxnSpPr>
            <p:cNvPr id="131" name="Google Shape;131;p4"/>
            <p:cNvCxnSpPr/>
            <p:nvPr/>
          </p:nvCxnSpPr>
          <p:spPr>
            <a:xfrm rot="10800000" flipH="1">
              <a:off x="0" y="158044"/>
              <a:ext cx="685800" cy="2447925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</p:cxnSp>
        <p:cxnSp>
          <p:nvCxnSpPr>
            <p:cNvPr id="132" name="Google Shape;132;p4"/>
            <p:cNvCxnSpPr/>
            <p:nvPr/>
          </p:nvCxnSpPr>
          <p:spPr>
            <a:xfrm>
              <a:off x="688623" y="158044"/>
              <a:ext cx="342900" cy="276225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</p:cxnSp>
        <p:cxnSp>
          <p:nvCxnSpPr>
            <p:cNvPr id="133" name="Google Shape;133;p4"/>
            <p:cNvCxnSpPr/>
            <p:nvPr/>
          </p:nvCxnSpPr>
          <p:spPr>
            <a:xfrm rot="10800000" flipH="1">
              <a:off x="1027289" y="203200"/>
              <a:ext cx="209550" cy="2286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</p:cxnSp>
        <p:cxnSp>
          <p:nvCxnSpPr>
            <p:cNvPr id="134" name="Google Shape;134;p4"/>
            <p:cNvCxnSpPr/>
            <p:nvPr/>
          </p:nvCxnSpPr>
          <p:spPr>
            <a:xfrm>
              <a:off x="1241778" y="203200"/>
              <a:ext cx="276225" cy="1143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</p:cxnSp>
        <p:cxnSp>
          <p:nvCxnSpPr>
            <p:cNvPr id="135" name="Google Shape;135;p4"/>
            <p:cNvCxnSpPr/>
            <p:nvPr/>
          </p:nvCxnSpPr>
          <p:spPr>
            <a:xfrm rot="10800000" flipH="1">
              <a:off x="1512712" y="0"/>
              <a:ext cx="295275" cy="314325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</p:cxnSp>
        <p:cxnSp>
          <p:nvCxnSpPr>
            <p:cNvPr id="136" name="Google Shape;136;p4"/>
            <p:cNvCxnSpPr/>
            <p:nvPr/>
          </p:nvCxnSpPr>
          <p:spPr>
            <a:xfrm>
              <a:off x="1806223" y="0"/>
              <a:ext cx="581025" cy="264795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</p:cxnSp>
        <p:cxnSp>
          <p:nvCxnSpPr>
            <p:cNvPr id="137" name="Google Shape;137;p4"/>
            <p:cNvCxnSpPr/>
            <p:nvPr/>
          </p:nvCxnSpPr>
          <p:spPr>
            <a:xfrm>
              <a:off x="0" y="1106311"/>
              <a:ext cx="2447925" cy="0"/>
            </a:xfrm>
            <a:prstGeom prst="straightConnector1">
              <a:avLst/>
            </a:prstGeom>
            <a:noFill/>
            <a:ln w="25400" cap="flat" cmpd="sng">
              <a:solidFill>
                <a:srgbClr val="4F81BD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</p:cxnSp>
      </p:grpSp>
      <p:sp>
        <p:nvSpPr>
          <p:cNvPr id="138" name="Google Shape;138;p4"/>
          <p:cNvSpPr/>
          <p:nvPr/>
        </p:nvSpPr>
        <p:spPr>
          <a:xfrm>
            <a:off x="4032504" y="255731"/>
            <a:ext cx="856346" cy="960120"/>
          </a:xfrm>
          <a:prstGeom prst="ellipse">
            <a:avLst/>
          </a:prstGeom>
          <a:solidFill>
            <a:srgbClr val="FFFF00"/>
          </a:solidFill>
          <a:ln w="25400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4"/>
          <p:cNvSpPr txBox="1"/>
          <p:nvPr/>
        </p:nvSpPr>
        <p:spPr>
          <a:xfrm>
            <a:off x="3558196" y="1943277"/>
            <a:ext cx="1520602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rgbClr val="7030A0"/>
                </a:solidFill>
                <a:latin typeface="Cabin" panose="020B0803050202020004" pitchFamily="34" charset="0"/>
                <a:ea typeface="Calibri"/>
                <a:cs typeface="Calibri"/>
                <a:sym typeface="Calibri"/>
              </a:rPr>
              <a:t>Behaviour</a:t>
            </a:r>
            <a:endParaRPr sz="2000" b="1" dirty="0">
              <a:solidFill>
                <a:srgbClr val="7030A0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4"/>
          <p:cNvSpPr txBox="1"/>
          <p:nvPr/>
        </p:nvSpPr>
        <p:spPr>
          <a:xfrm>
            <a:off x="3101220" y="4090510"/>
            <a:ext cx="1115765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chemeClr val="accent2"/>
                </a:solidFill>
                <a:latin typeface="Cabin" panose="020B0803050202020004" pitchFamily="34" charset="0"/>
                <a:ea typeface="Calibri"/>
                <a:cs typeface="Calibri"/>
                <a:sym typeface="Calibri"/>
              </a:rPr>
              <a:t>Feelings</a:t>
            </a:r>
            <a:endParaRPr sz="2000" b="1" dirty="0">
              <a:solidFill>
                <a:schemeClr val="accent2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cxnSp>
        <p:nvCxnSpPr>
          <p:cNvPr id="141" name="Google Shape;141;p4"/>
          <p:cNvCxnSpPr/>
          <p:nvPr/>
        </p:nvCxnSpPr>
        <p:spPr>
          <a:xfrm rot="-5400000">
            <a:off x="5148096" y="5992420"/>
            <a:ext cx="579000" cy="229200"/>
          </a:xfrm>
          <a:prstGeom prst="curvedConnector3">
            <a:avLst>
              <a:gd name="adj1" fmla="val 50010"/>
            </a:avLst>
          </a:prstGeom>
          <a:noFill/>
          <a:ln w="19050" cap="flat" cmpd="sng">
            <a:solidFill>
              <a:srgbClr val="00B05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42" name="Google Shape;142;p4"/>
          <p:cNvCxnSpPr/>
          <p:nvPr/>
        </p:nvCxnSpPr>
        <p:spPr>
          <a:xfrm rot="-5400000">
            <a:off x="6024872" y="6003850"/>
            <a:ext cx="579000" cy="229200"/>
          </a:xfrm>
          <a:prstGeom prst="curvedConnector3">
            <a:avLst>
              <a:gd name="adj1" fmla="val 50010"/>
            </a:avLst>
          </a:prstGeom>
          <a:noFill/>
          <a:ln w="19050" cap="flat" cmpd="sng">
            <a:solidFill>
              <a:srgbClr val="00B05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43" name="Google Shape;143;p4"/>
          <p:cNvCxnSpPr/>
          <p:nvPr/>
        </p:nvCxnSpPr>
        <p:spPr>
          <a:xfrm rot="-5400000">
            <a:off x="6766393" y="6007025"/>
            <a:ext cx="579000" cy="229200"/>
          </a:xfrm>
          <a:prstGeom prst="curvedConnector3">
            <a:avLst>
              <a:gd name="adj1" fmla="val 50010"/>
            </a:avLst>
          </a:prstGeom>
          <a:noFill/>
          <a:ln w="19050" cap="flat" cmpd="sng">
            <a:solidFill>
              <a:srgbClr val="00B050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44" name="Google Shape;144;p4"/>
          <p:cNvSpPr txBox="1"/>
          <p:nvPr/>
        </p:nvSpPr>
        <p:spPr>
          <a:xfrm>
            <a:off x="2823064" y="5776672"/>
            <a:ext cx="903723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rgbClr val="00B050"/>
                </a:solidFill>
                <a:latin typeface="Cabin" panose="020B0803050202020004" pitchFamily="34" charset="0"/>
                <a:ea typeface="Calibri"/>
                <a:cs typeface="Calibri"/>
                <a:sym typeface="Calibri"/>
              </a:rPr>
              <a:t>Needs</a:t>
            </a:r>
            <a:endParaRPr sz="2000" b="1" dirty="0">
              <a:solidFill>
                <a:srgbClr val="00B050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4"/>
          <p:cNvSpPr txBox="1"/>
          <p:nvPr/>
        </p:nvSpPr>
        <p:spPr>
          <a:xfrm>
            <a:off x="5322995" y="1943236"/>
            <a:ext cx="981512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rgbClr val="7030A0"/>
                </a:solidFill>
                <a:latin typeface="Cabin" panose="020B0803050202020004" pitchFamily="34" charset="0"/>
                <a:ea typeface="Calibri"/>
                <a:cs typeface="Calibri"/>
                <a:sym typeface="Calibri"/>
              </a:rPr>
              <a:t>Playing</a:t>
            </a:r>
            <a:endParaRPr sz="1800" dirty="0">
              <a:solidFill>
                <a:srgbClr val="7030A0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4"/>
          <p:cNvSpPr txBox="1"/>
          <p:nvPr/>
        </p:nvSpPr>
        <p:spPr>
          <a:xfrm>
            <a:off x="6354582" y="1666234"/>
            <a:ext cx="981512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rgbClr val="7030A0"/>
                </a:solidFill>
                <a:latin typeface="Cabin" panose="020B0803050202020004" pitchFamily="34" charset="0"/>
                <a:ea typeface="Calibri"/>
                <a:cs typeface="Calibri"/>
                <a:sym typeface="Calibri"/>
              </a:rPr>
              <a:t>Smiling</a:t>
            </a:r>
            <a:endParaRPr sz="1800" dirty="0">
              <a:solidFill>
                <a:srgbClr val="7030A0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4"/>
          <p:cNvSpPr txBox="1"/>
          <p:nvPr/>
        </p:nvSpPr>
        <p:spPr>
          <a:xfrm>
            <a:off x="5390575" y="2640789"/>
            <a:ext cx="113938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rgbClr val="7030A0"/>
                </a:solidFill>
                <a:latin typeface="Cabin" panose="020B0803050202020004" pitchFamily="34" charset="0"/>
                <a:ea typeface="Calibri"/>
                <a:cs typeface="Calibri"/>
                <a:sym typeface="Calibri"/>
              </a:rPr>
              <a:t>Squealing</a:t>
            </a:r>
            <a:endParaRPr sz="1800" dirty="0">
              <a:solidFill>
                <a:srgbClr val="7030A0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4"/>
          <p:cNvSpPr txBox="1"/>
          <p:nvPr/>
        </p:nvSpPr>
        <p:spPr>
          <a:xfrm>
            <a:off x="6766167" y="2211970"/>
            <a:ext cx="951552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rgbClr val="7030A0"/>
                </a:solidFill>
                <a:latin typeface="Cabin" panose="020B0803050202020004" pitchFamily="34" charset="0"/>
                <a:ea typeface="Calibri"/>
                <a:cs typeface="Calibri"/>
                <a:sym typeface="Calibri"/>
              </a:rPr>
              <a:t>Sharing</a:t>
            </a:r>
            <a:endParaRPr sz="1800" dirty="0">
              <a:solidFill>
                <a:srgbClr val="7030A0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4"/>
          <p:cNvSpPr txBox="1"/>
          <p:nvPr/>
        </p:nvSpPr>
        <p:spPr>
          <a:xfrm>
            <a:off x="5191275" y="3773920"/>
            <a:ext cx="89951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accent2"/>
                </a:solidFill>
                <a:latin typeface="Cabin" panose="020B0803050202020004" pitchFamily="34" charset="0"/>
                <a:ea typeface="Calibri"/>
                <a:cs typeface="Calibri"/>
                <a:sym typeface="Calibri"/>
              </a:rPr>
              <a:t>Happy</a:t>
            </a:r>
            <a:endParaRPr sz="1800" dirty="0">
              <a:solidFill>
                <a:schemeClr val="accent2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4"/>
          <p:cNvSpPr txBox="1"/>
          <p:nvPr/>
        </p:nvSpPr>
        <p:spPr>
          <a:xfrm>
            <a:off x="6750620" y="4105879"/>
            <a:ext cx="92798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accent2"/>
                </a:solidFill>
                <a:latin typeface="Cabin" panose="020B0803050202020004" pitchFamily="34" charset="0"/>
                <a:ea typeface="Calibri"/>
                <a:cs typeface="Calibri"/>
                <a:sym typeface="Calibri"/>
              </a:rPr>
              <a:t>Excited</a:t>
            </a:r>
            <a:endParaRPr sz="1800" dirty="0">
              <a:solidFill>
                <a:schemeClr val="accent2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4"/>
          <p:cNvSpPr txBox="1"/>
          <p:nvPr/>
        </p:nvSpPr>
        <p:spPr>
          <a:xfrm>
            <a:off x="4723815" y="5592006"/>
            <a:ext cx="55533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rgbClr val="00B050"/>
                </a:solidFill>
                <a:latin typeface="Cabin" panose="020B0803050202020004" pitchFamily="34" charset="0"/>
                <a:ea typeface="Calibri"/>
                <a:cs typeface="Calibri"/>
                <a:sym typeface="Calibri"/>
              </a:rPr>
              <a:t>Fun</a:t>
            </a:r>
            <a:endParaRPr sz="1800" dirty="0">
              <a:solidFill>
                <a:srgbClr val="00B050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4"/>
          <p:cNvSpPr txBox="1"/>
          <p:nvPr/>
        </p:nvSpPr>
        <p:spPr>
          <a:xfrm>
            <a:off x="7152948" y="5385138"/>
            <a:ext cx="11699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rgbClr val="00B050"/>
                </a:solidFill>
                <a:latin typeface="Cabin" panose="020B0803050202020004" pitchFamily="34" charset="0"/>
                <a:ea typeface="Calibri"/>
                <a:cs typeface="Calibri"/>
                <a:sym typeface="Calibri"/>
              </a:rPr>
              <a:t>Attention</a:t>
            </a:r>
            <a:endParaRPr sz="1800" dirty="0">
              <a:solidFill>
                <a:srgbClr val="00B050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pic>
        <p:nvPicPr>
          <p:cNvPr id="153" name="Google Shape;153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2305" y="298082"/>
            <a:ext cx="1944216" cy="1368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On-screen Show (4:3)</PresentationFormat>
  <Paragraphs>31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Cabin</vt:lpstr>
      <vt:lpstr>Calibri</vt:lpstr>
      <vt:lpstr>Office Theme</vt:lpstr>
      <vt:lpstr>1_Office Theme</vt:lpstr>
      <vt:lpstr>Understanding children’s behaviour</vt:lpstr>
      <vt:lpstr>                                                                                    OUR GROUP GUIDELINES  Feelings are at the heart of all behaviour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children’s behaviour</dc:title>
  <dc:creator>Sian</dc:creator>
  <cp:lastModifiedBy>Henry Teams2</cp:lastModifiedBy>
  <cp:revision>2</cp:revision>
  <dcterms:created xsi:type="dcterms:W3CDTF">2020-08-30T10:38:34Z</dcterms:created>
  <dcterms:modified xsi:type="dcterms:W3CDTF">2022-11-03T12:15:50Z</dcterms:modified>
</cp:coreProperties>
</file>